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handoutMasterIdLst>
    <p:handoutMasterId r:id="rId59"/>
  </p:handoutMasterIdLst>
  <p:sldIdLst>
    <p:sldId id="257" r:id="rId2"/>
    <p:sldId id="296" r:id="rId3"/>
    <p:sldId id="297" r:id="rId4"/>
    <p:sldId id="298" r:id="rId5"/>
    <p:sldId id="299" r:id="rId6"/>
    <p:sldId id="300" r:id="rId7"/>
    <p:sldId id="301" r:id="rId8"/>
    <p:sldId id="258" r:id="rId9"/>
    <p:sldId id="304" r:id="rId10"/>
    <p:sldId id="259" r:id="rId11"/>
    <p:sldId id="289" r:id="rId12"/>
    <p:sldId id="260" r:id="rId13"/>
    <p:sldId id="303" r:id="rId14"/>
    <p:sldId id="290" r:id="rId15"/>
    <p:sldId id="261" r:id="rId16"/>
    <p:sldId id="282" r:id="rId17"/>
    <p:sldId id="288" r:id="rId18"/>
    <p:sldId id="310" r:id="rId19"/>
    <p:sldId id="307" r:id="rId20"/>
    <p:sldId id="306" r:id="rId21"/>
    <p:sldId id="305" r:id="rId22"/>
    <p:sldId id="262" r:id="rId23"/>
    <p:sldId id="291" r:id="rId24"/>
    <p:sldId id="311" r:id="rId25"/>
    <p:sldId id="267" r:id="rId26"/>
    <p:sldId id="271" r:id="rId27"/>
    <p:sldId id="268" r:id="rId28"/>
    <p:sldId id="270" r:id="rId29"/>
    <p:sldId id="265" r:id="rId30"/>
    <p:sldId id="266" r:id="rId31"/>
    <p:sldId id="256" r:id="rId32"/>
    <p:sldId id="264" r:id="rId33"/>
    <p:sldId id="273" r:id="rId34"/>
    <p:sldId id="269" r:id="rId35"/>
    <p:sldId id="272" r:id="rId36"/>
    <p:sldId id="274" r:id="rId37"/>
    <p:sldId id="279" r:id="rId38"/>
    <p:sldId id="280" r:id="rId39"/>
    <p:sldId id="314" r:id="rId40"/>
    <p:sldId id="281" r:id="rId41"/>
    <p:sldId id="284" r:id="rId42"/>
    <p:sldId id="285" r:id="rId43"/>
    <p:sldId id="286" r:id="rId44"/>
    <p:sldId id="312" r:id="rId45"/>
    <p:sldId id="319" r:id="rId46"/>
    <p:sldId id="316" r:id="rId47"/>
    <p:sldId id="315" r:id="rId48"/>
    <p:sldId id="313" r:id="rId49"/>
    <p:sldId id="317" r:id="rId50"/>
    <p:sldId id="320" r:id="rId51"/>
    <p:sldId id="294" r:id="rId52"/>
    <p:sldId id="283" r:id="rId53"/>
    <p:sldId id="287" r:id="rId54"/>
    <p:sldId id="318" r:id="rId55"/>
    <p:sldId id="295" r:id="rId56"/>
    <p:sldId id="302"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66" d="100"/>
          <a:sy n="66" d="100"/>
        </p:scale>
        <p:origin x="-1858" y="-278"/>
      </p:cViewPr>
      <p:guideLst>
        <p:guide orient="horz" pos="2160"/>
        <p:guide pos="2880"/>
      </p:guideLst>
    </p:cSldViewPr>
  </p:slideViewPr>
  <p:notesTextViewPr>
    <p:cViewPr>
      <p:scale>
        <a:sx n="1" d="1"/>
        <a:sy n="1" d="1"/>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CBD6DE1-C619-46A3-AFDB-381EAA8F8579}" type="datetimeFigureOut">
              <a:rPr lang="en-US" smtClean="0"/>
              <a:pPr/>
              <a:t>4/3/2017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49DAD72-BFDF-4C98-99D4-236400A5EF01}" type="slidenum">
              <a:rPr lang="en-US" smtClean="0"/>
              <a:pPr/>
              <a:t>‹#›</a:t>
            </a:fld>
            <a:endParaRPr lang="en-US"/>
          </a:p>
        </p:txBody>
      </p:sp>
    </p:spTree>
    <p:extLst>
      <p:ext uri="{BB962C8B-B14F-4D97-AF65-F5344CB8AC3E}">
        <p14:creationId xmlns:p14="http://schemas.microsoft.com/office/powerpoint/2010/main" val="20678222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F589F8-1680-4C5B-9068-116F86E4BEEA}" type="datetimeFigureOut">
              <a:rPr lang="en-US" smtClean="0"/>
              <a:pPr/>
              <a:t>4/3/2017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55E4FE-82CA-4B3C-B9EE-16B2CFCE538E}" type="slidenum">
              <a:rPr lang="en-US" smtClean="0"/>
              <a:pPr/>
              <a:t>‹#›</a:t>
            </a:fld>
            <a:endParaRPr lang="en-US"/>
          </a:p>
        </p:txBody>
      </p:sp>
    </p:spTree>
    <p:extLst>
      <p:ext uri="{BB962C8B-B14F-4D97-AF65-F5344CB8AC3E}">
        <p14:creationId xmlns:p14="http://schemas.microsoft.com/office/powerpoint/2010/main" val="1875592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C62E20-5C5D-43FD-9B8B-D2F27CF76803}" type="slidenum">
              <a:rPr lang="en-US" smtClean="0"/>
              <a:pPr/>
              <a:t>56</a:t>
            </a:fld>
            <a:endParaRPr lang="en-US"/>
          </a:p>
        </p:txBody>
      </p:sp>
    </p:spTree>
    <p:extLst>
      <p:ext uri="{BB962C8B-B14F-4D97-AF65-F5344CB8AC3E}">
        <p14:creationId xmlns:p14="http://schemas.microsoft.com/office/powerpoint/2010/main" val="3927143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C348BE1-FA52-48F1-89FF-2CE2FCE1FBE0}" type="datetimeFigureOut">
              <a:rPr lang="en-US" smtClean="0"/>
              <a:pPr/>
              <a:t>4/3/2017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63147C-FDD4-4BCB-82D7-0FDDCF1D6271}" type="slidenum">
              <a:rPr lang="en-US" smtClean="0"/>
              <a:pPr/>
              <a:t>‹#›</a:t>
            </a:fld>
            <a:endParaRPr lang="en-US"/>
          </a:p>
        </p:txBody>
      </p:sp>
    </p:spTree>
    <p:extLst>
      <p:ext uri="{BB962C8B-B14F-4D97-AF65-F5344CB8AC3E}">
        <p14:creationId xmlns:p14="http://schemas.microsoft.com/office/powerpoint/2010/main" val="3488773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348BE1-FA52-48F1-89FF-2CE2FCE1FBE0}" type="datetimeFigureOut">
              <a:rPr lang="en-US" smtClean="0"/>
              <a:pPr/>
              <a:t>4/3/2017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63147C-FDD4-4BCB-82D7-0FDDCF1D6271}" type="slidenum">
              <a:rPr lang="en-US" smtClean="0"/>
              <a:pPr/>
              <a:t>‹#›</a:t>
            </a:fld>
            <a:endParaRPr lang="en-US"/>
          </a:p>
        </p:txBody>
      </p:sp>
    </p:spTree>
    <p:extLst>
      <p:ext uri="{BB962C8B-B14F-4D97-AF65-F5344CB8AC3E}">
        <p14:creationId xmlns:p14="http://schemas.microsoft.com/office/powerpoint/2010/main" val="57125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348BE1-FA52-48F1-89FF-2CE2FCE1FBE0}" type="datetimeFigureOut">
              <a:rPr lang="en-US" smtClean="0"/>
              <a:pPr/>
              <a:t>4/3/2017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63147C-FDD4-4BCB-82D7-0FDDCF1D6271}" type="slidenum">
              <a:rPr lang="en-US" smtClean="0"/>
              <a:pPr/>
              <a:t>‹#›</a:t>
            </a:fld>
            <a:endParaRPr lang="en-US"/>
          </a:p>
        </p:txBody>
      </p:sp>
    </p:spTree>
    <p:extLst>
      <p:ext uri="{BB962C8B-B14F-4D97-AF65-F5344CB8AC3E}">
        <p14:creationId xmlns:p14="http://schemas.microsoft.com/office/powerpoint/2010/main" val="3089878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348BE1-FA52-48F1-89FF-2CE2FCE1FBE0}" type="datetimeFigureOut">
              <a:rPr lang="en-US" smtClean="0"/>
              <a:pPr/>
              <a:t>4/3/2017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63147C-FDD4-4BCB-82D7-0FDDCF1D6271}" type="slidenum">
              <a:rPr lang="en-US" smtClean="0"/>
              <a:pPr/>
              <a:t>‹#›</a:t>
            </a:fld>
            <a:endParaRPr lang="en-US"/>
          </a:p>
        </p:txBody>
      </p:sp>
    </p:spTree>
    <p:extLst>
      <p:ext uri="{BB962C8B-B14F-4D97-AF65-F5344CB8AC3E}">
        <p14:creationId xmlns:p14="http://schemas.microsoft.com/office/powerpoint/2010/main" val="4024585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348BE1-FA52-48F1-89FF-2CE2FCE1FBE0}" type="datetimeFigureOut">
              <a:rPr lang="en-US" smtClean="0"/>
              <a:pPr/>
              <a:t>4/3/2017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63147C-FDD4-4BCB-82D7-0FDDCF1D6271}" type="slidenum">
              <a:rPr lang="en-US" smtClean="0"/>
              <a:pPr/>
              <a:t>‹#›</a:t>
            </a:fld>
            <a:endParaRPr lang="en-US"/>
          </a:p>
        </p:txBody>
      </p:sp>
    </p:spTree>
    <p:extLst>
      <p:ext uri="{BB962C8B-B14F-4D97-AF65-F5344CB8AC3E}">
        <p14:creationId xmlns:p14="http://schemas.microsoft.com/office/powerpoint/2010/main" val="1798152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C348BE1-FA52-48F1-89FF-2CE2FCE1FBE0}" type="datetimeFigureOut">
              <a:rPr lang="en-US" smtClean="0"/>
              <a:pPr/>
              <a:t>4/3/2017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63147C-FDD4-4BCB-82D7-0FDDCF1D6271}" type="slidenum">
              <a:rPr lang="en-US" smtClean="0"/>
              <a:pPr/>
              <a:t>‹#›</a:t>
            </a:fld>
            <a:endParaRPr lang="en-US"/>
          </a:p>
        </p:txBody>
      </p:sp>
    </p:spTree>
    <p:extLst>
      <p:ext uri="{BB962C8B-B14F-4D97-AF65-F5344CB8AC3E}">
        <p14:creationId xmlns:p14="http://schemas.microsoft.com/office/powerpoint/2010/main" val="226949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C348BE1-FA52-48F1-89FF-2CE2FCE1FBE0}" type="datetimeFigureOut">
              <a:rPr lang="en-US" smtClean="0"/>
              <a:pPr/>
              <a:t>4/3/2017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63147C-FDD4-4BCB-82D7-0FDDCF1D6271}" type="slidenum">
              <a:rPr lang="en-US" smtClean="0"/>
              <a:pPr/>
              <a:t>‹#›</a:t>
            </a:fld>
            <a:endParaRPr lang="en-US"/>
          </a:p>
        </p:txBody>
      </p:sp>
    </p:spTree>
    <p:extLst>
      <p:ext uri="{BB962C8B-B14F-4D97-AF65-F5344CB8AC3E}">
        <p14:creationId xmlns:p14="http://schemas.microsoft.com/office/powerpoint/2010/main" val="2493009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C348BE1-FA52-48F1-89FF-2CE2FCE1FBE0}" type="datetimeFigureOut">
              <a:rPr lang="en-US" smtClean="0"/>
              <a:pPr/>
              <a:t>4/3/2017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63147C-FDD4-4BCB-82D7-0FDDCF1D6271}" type="slidenum">
              <a:rPr lang="en-US" smtClean="0"/>
              <a:pPr/>
              <a:t>‹#›</a:t>
            </a:fld>
            <a:endParaRPr lang="en-US"/>
          </a:p>
        </p:txBody>
      </p:sp>
    </p:spTree>
    <p:extLst>
      <p:ext uri="{BB962C8B-B14F-4D97-AF65-F5344CB8AC3E}">
        <p14:creationId xmlns:p14="http://schemas.microsoft.com/office/powerpoint/2010/main" val="1383597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348BE1-FA52-48F1-89FF-2CE2FCE1FBE0}" type="datetimeFigureOut">
              <a:rPr lang="en-US" smtClean="0"/>
              <a:pPr/>
              <a:t>4/3/2017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63147C-FDD4-4BCB-82D7-0FDDCF1D6271}" type="slidenum">
              <a:rPr lang="en-US" smtClean="0"/>
              <a:pPr/>
              <a:t>‹#›</a:t>
            </a:fld>
            <a:endParaRPr lang="en-US"/>
          </a:p>
        </p:txBody>
      </p:sp>
    </p:spTree>
    <p:extLst>
      <p:ext uri="{BB962C8B-B14F-4D97-AF65-F5344CB8AC3E}">
        <p14:creationId xmlns:p14="http://schemas.microsoft.com/office/powerpoint/2010/main" val="2856083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348BE1-FA52-48F1-89FF-2CE2FCE1FBE0}" type="datetimeFigureOut">
              <a:rPr lang="en-US" smtClean="0"/>
              <a:pPr/>
              <a:t>4/3/2017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63147C-FDD4-4BCB-82D7-0FDDCF1D6271}" type="slidenum">
              <a:rPr lang="en-US" smtClean="0"/>
              <a:pPr/>
              <a:t>‹#›</a:t>
            </a:fld>
            <a:endParaRPr lang="en-US"/>
          </a:p>
        </p:txBody>
      </p:sp>
    </p:spTree>
    <p:extLst>
      <p:ext uri="{BB962C8B-B14F-4D97-AF65-F5344CB8AC3E}">
        <p14:creationId xmlns:p14="http://schemas.microsoft.com/office/powerpoint/2010/main" val="18507797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348BE1-FA52-48F1-89FF-2CE2FCE1FBE0}" type="datetimeFigureOut">
              <a:rPr lang="en-US" smtClean="0"/>
              <a:pPr/>
              <a:t>4/3/2017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63147C-FDD4-4BCB-82D7-0FDDCF1D6271}" type="slidenum">
              <a:rPr lang="en-US" smtClean="0"/>
              <a:pPr/>
              <a:t>‹#›</a:t>
            </a:fld>
            <a:endParaRPr lang="en-US"/>
          </a:p>
        </p:txBody>
      </p:sp>
    </p:spTree>
    <p:extLst>
      <p:ext uri="{BB962C8B-B14F-4D97-AF65-F5344CB8AC3E}">
        <p14:creationId xmlns:p14="http://schemas.microsoft.com/office/powerpoint/2010/main" val="3322198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348BE1-FA52-48F1-89FF-2CE2FCE1FBE0}" type="datetimeFigureOut">
              <a:rPr lang="en-US" smtClean="0"/>
              <a:pPr/>
              <a:t>4/3/2017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63147C-FDD4-4BCB-82D7-0FDDCF1D6271}" type="slidenum">
              <a:rPr lang="en-US" smtClean="0"/>
              <a:pPr/>
              <a:t>‹#›</a:t>
            </a:fld>
            <a:endParaRPr lang="en-US"/>
          </a:p>
        </p:txBody>
      </p:sp>
    </p:spTree>
    <p:extLst>
      <p:ext uri="{BB962C8B-B14F-4D97-AF65-F5344CB8AC3E}">
        <p14:creationId xmlns:p14="http://schemas.microsoft.com/office/powerpoint/2010/main" val="15461509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57.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7.png"/><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xml"/><Relationship Id="rId5" Type="http://schemas.openxmlformats.org/officeDocument/2006/relationships/image" Target="../media/image66.png"/><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xml"/><Relationship Id="rId5" Type="http://schemas.openxmlformats.org/officeDocument/2006/relationships/image" Target="../media/image87.png"/><Relationship Id="rId4" Type="http://schemas.openxmlformats.org/officeDocument/2006/relationships/image" Target="../media/image86.png"/></Relationships>
</file>

<file path=ppt/slides/_rels/slide4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xml"/><Relationship Id="rId4" Type="http://schemas.openxmlformats.org/officeDocument/2006/relationships/image" Target="../media/image90.png"/></Relationships>
</file>

<file path=ppt/slides/_rels/slide4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xml"/><Relationship Id="rId5" Type="http://schemas.openxmlformats.org/officeDocument/2006/relationships/image" Target="../media/image94.png"/><Relationship Id="rId4" Type="http://schemas.openxmlformats.org/officeDocument/2006/relationships/image" Target="../media/image93.png"/></Relationships>
</file>

<file path=ppt/slides/_rels/slide43.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png"/><Relationship Id="rId3" Type="http://schemas.openxmlformats.org/officeDocument/2006/relationships/image" Target="../media/image96.png"/><Relationship Id="rId7" Type="http://schemas.openxmlformats.org/officeDocument/2006/relationships/image" Target="../media/image100.png"/><Relationship Id="rId12" Type="http://schemas.openxmlformats.org/officeDocument/2006/relationships/image" Target="../media/image105.png"/><Relationship Id="rId2" Type="http://schemas.openxmlformats.org/officeDocument/2006/relationships/image" Target="../media/image95.png"/><Relationship Id="rId16" Type="http://schemas.openxmlformats.org/officeDocument/2006/relationships/image" Target="../media/image109.png"/><Relationship Id="rId1" Type="http://schemas.openxmlformats.org/officeDocument/2006/relationships/slideLayout" Target="../slideLayouts/slideLayout1.xml"/><Relationship Id="rId6" Type="http://schemas.openxmlformats.org/officeDocument/2006/relationships/image" Target="../media/image99.png"/><Relationship Id="rId11" Type="http://schemas.openxmlformats.org/officeDocument/2006/relationships/image" Target="../media/image104.png"/><Relationship Id="rId5" Type="http://schemas.openxmlformats.org/officeDocument/2006/relationships/image" Target="../media/image98.png"/><Relationship Id="rId15" Type="http://schemas.openxmlformats.org/officeDocument/2006/relationships/image" Target="../media/image108.png"/><Relationship Id="rId10" Type="http://schemas.openxmlformats.org/officeDocument/2006/relationships/image" Target="../media/image103.png"/><Relationship Id="rId4" Type="http://schemas.openxmlformats.org/officeDocument/2006/relationships/image" Target="../media/image97.png"/><Relationship Id="rId9" Type="http://schemas.openxmlformats.org/officeDocument/2006/relationships/image" Target="../media/image102.png"/><Relationship Id="rId14" Type="http://schemas.openxmlformats.org/officeDocument/2006/relationships/image" Target="../media/image107.png"/></Relationships>
</file>

<file path=ppt/slides/_rels/slide4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xml"/><Relationship Id="rId4" Type="http://schemas.openxmlformats.org/officeDocument/2006/relationships/image" Target="../media/image112.png"/></Relationships>
</file>

<file path=ppt/slides/_rels/slide4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jpeg"/><Relationship Id="rId1" Type="http://schemas.openxmlformats.org/officeDocument/2006/relationships/slideLayout" Target="../slideLayouts/slideLayout1.xml"/><Relationship Id="rId5" Type="http://schemas.openxmlformats.org/officeDocument/2006/relationships/image" Target="../media/image116.png"/><Relationship Id="rId4" Type="http://schemas.openxmlformats.org/officeDocument/2006/relationships/image" Target="../media/image115.png"/></Relationships>
</file>

<file path=ppt/slides/_rels/slide46.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image" Target="../media/image118.jpeg"/><Relationship Id="rId1" Type="http://schemas.openxmlformats.org/officeDocument/2006/relationships/slideLayout" Target="../slideLayouts/slideLayout1.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4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1.xml"/><Relationship Id="rId5" Type="http://schemas.openxmlformats.org/officeDocument/2006/relationships/image" Target="../media/image127.png"/><Relationship Id="rId4" Type="http://schemas.openxmlformats.org/officeDocument/2006/relationships/image" Target="../media/image126.png"/></Relationships>
</file>

<file path=ppt/slides/_rels/slide4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xml"/><Relationship Id="rId4" Type="http://schemas.openxmlformats.org/officeDocument/2006/relationships/image" Target="../media/image13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image" Target="../media/image132.png"/><Relationship Id="rId1" Type="http://schemas.openxmlformats.org/officeDocument/2006/relationships/slideLayout" Target="../slideLayouts/slideLayout1.xml"/><Relationship Id="rId6" Type="http://schemas.openxmlformats.org/officeDocument/2006/relationships/image" Target="../media/image136.png"/><Relationship Id="rId5" Type="http://schemas.openxmlformats.org/officeDocument/2006/relationships/image" Target="../media/image135.jpeg"/><Relationship Id="rId10" Type="http://schemas.openxmlformats.org/officeDocument/2006/relationships/image" Target="../media/image140.png"/><Relationship Id="rId4" Type="http://schemas.openxmlformats.org/officeDocument/2006/relationships/image" Target="../media/image134.png"/><Relationship Id="rId9" Type="http://schemas.openxmlformats.org/officeDocument/2006/relationships/image" Target="../media/image139.png"/></Relationships>
</file>

<file path=ppt/slides/_rels/slide5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1.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6.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6200"/>
            <a:ext cx="9017661" cy="1415772"/>
          </a:xfrm>
          <a:prstGeom prst="rect">
            <a:avLst/>
          </a:prstGeom>
          <a:noFill/>
        </p:spPr>
        <p:txBody>
          <a:bodyPr wrap="none" rtlCol="0">
            <a:spAutoFit/>
          </a:bodyPr>
          <a:lstStyle/>
          <a:p>
            <a:pPr algn="ctr"/>
            <a:r>
              <a:rPr lang="en-US" sz="6000" b="1" dirty="0" smtClean="0"/>
              <a:t>Lecture #5: DEBATE</a:t>
            </a:r>
          </a:p>
          <a:p>
            <a:pPr algn="ctr"/>
            <a:r>
              <a:rPr lang="en-US" sz="2600" b="1" dirty="0" smtClean="0"/>
              <a:t>The radical Black canonical tradition = three great Black debates</a:t>
            </a:r>
            <a:endParaRPr lang="en-US" sz="2600" b="1" dirty="0"/>
          </a:p>
        </p:txBody>
      </p:sp>
      <p:sp>
        <p:nvSpPr>
          <p:cNvPr id="3" name="TextBox 2"/>
          <p:cNvSpPr txBox="1"/>
          <p:nvPr/>
        </p:nvSpPr>
        <p:spPr>
          <a:xfrm>
            <a:off x="80115" y="4397276"/>
            <a:ext cx="4138697" cy="2308324"/>
          </a:xfrm>
          <a:prstGeom prst="rect">
            <a:avLst/>
          </a:prstGeom>
          <a:noFill/>
        </p:spPr>
        <p:txBody>
          <a:bodyPr wrap="none" rtlCol="0">
            <a:spAutoFit/>
          </a:bodyPr>
          <a:lstStyle/>
          <a:p>
            <a:r>
              <a:rPr lang="en-US" sz="3600" b="1" dirty="0" smtClean="0"/>
              <a:t>Three great debates:</a:t>
            </a:r>
          </a:p>
          <a:p>
            <a:r>
              <a:rPr lang="en-US" sz="3600" b="1" dirty="0" smtClean="0"/>
              <a:t>Emancipation</a:t>
            </a:r>
            <a:endParaRPr lang="en-US" sz="3600" b="1" dirty="0"/>
          </a:p>
          <a:p>
            <a:r>
              <a:rPr lang="en-US" sz="3600" b="1" dirty="0" smtClean="0"/>
              <a:t>Self-Determination</a:t>
            </a:r>
            <a:endParaRPr lang="en-US" sz="3600" b="1" dirty="0"/>
          </a:p>
          <a:p>
            <a:r>
              <a:rPr lang="en-US" sz="3600" b="1" dirty="0" smtClean="0"/>
              <a:t>Black Liberation</a:t>
            </a:r>
            <a:endParaRPr lang="en-US" sz="3600" b="1" dirty="0"/>
          </a:p>
        </p:txBody>
      </p:sp>
      <p:sp>
        <p:nvSpPr>
          <p:cNvPr id="4" name="TextBox 3"/>
          <p:cNvSpPr txBox="1"/>
          <p:nvPr/>
        </p:nvSpPr>
        <p:spPr>
          <a:xfrm>
            <a:off x="4731741" y="4419600"/>
            <a:ext cx="4336059" cy="2308324"/>
          </a:xfrm>
          <a:prstGeom prst="rect">
            <a:avLst/>
          </a:prstGeom>
          <a:noFill/>
        </p:spPr>
        <p:txBody>
          <a:bodyPr wrap="none" rtlCol="0">
            <a:spAutoFit/>
          </a:bodyPr>
          <a:lstStyle/>
          <a:p>
            <a:pPr algn="ctr"/>
            <a:r>
              <a:rPr lang="en-US" sz="3600" b="1" dirty="0" smtClean="0"/>
              <a:t>Three main solutions:</a:t>
            </a:r>
          </a:p>
          <a:p>
            <a:pPr algn="r"/>
            <a:r>
              <a:rPr lang="en-US" sz="3600" b="1" dirty="0" smtClean="0"/>
              <a:t>Escape</a:t>
            </a:r>
          </a:p>
          <a:p>
            <a:pPr algn="r"/>
            <a:r>
              <a:rPr lang="en-US" sz="3600" b="1" dirty="0" smtClean="0"/>
              <a:t>Persuade</a:t>
            </a:r>
          </a:p>
          <a:p>
            <a:pPr algn="r"/>
            <a:r>
              <a:rPr lang="en-US" sz="3600" b="1" dirty="0" smtClean="0"/>
              <a:t>Fight</a:t>
            </a:r>
            <a:endParaRPr lang="en-US" sz="3600" b="1"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672806"/>
            <a:ext cx="2514600" cy="2822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0" y="1545603"/>
            <a:ext cx="2209800" cy="2950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2857" y="1579159"/>
            <a:ext cx="1962543" cy="2949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6200" y="1828800"/>
            <a:ext cx="786113" cy="369332"/>
          </a:xfrm>
          <a:prstGeom prst="rect">
            <a:avLst/>
          </a:prstGeom>
          <a:noFill/>
        </p:spPr>
        <p:txBody>
          <a:bodyPr wrap="none" rtlCol="0">
            <a:spAutoFit/>
          </a:bodyPr>
          <a:lstStyle/>
          <a:p>
            <a:r>
              <a:rPr lang="en-US" b="1" dirty="0" smtClean="0"/>
              <a:t>1830’s</a:t>
            </a:r>
            <a:endParaRPr lang="en-US" b="1" dirty="0"/>
          </a:p>
        </p:txBody>
      </p:sp>
      <p:sp>
        <p:nvSpPr>
          <p:cNvPr id="6" name="TextBox 5"/>
          <p:cNvSpPr txBox="1"/>
          <p:nvPr/>
        </p:nvSpPr>
        <p:spPr>
          <a:xfrm>
            <a:off x="2947687" y="1828800"/>
            <a:ext cx="786113" cy="369332"/>
          </a:xfrm>
          <a:prstGeom prst="rect">
            <a:avLst/>
          </a:prstGeom>
          <a:noFill/>
        </p:spPr>
        <p:txBody>
          <a:bodyPr wrap="none" rtlCol="0">
            <a:spAutoFit/>
          </a:bodyPr>
          <a:lstStyle/>
          <a:p>
            <a:r>
              <a:rPr lang="en-US" b="1" dirty="0" smtClean="0"/>
              <a:t>1930’s</a:t>
            </a:r>
            <a:endParaRPr lang="en-US" b="1" dirty="0"/>
          </a:p>
        </p:txBody>
      </p:sp>
      <p:sp>
        <p:nvSpPr>
          <p:cNvPr id="7" name="TextBox 6"/>
          <p:cNvSpPr txBox="1"/>
          <p:nvPr/>
        </p:nvSpPr>
        <p:spPr>
          <a:xfrm>
            <a:off x="6172200" y="1828800"/>
            <a:ext cx="786113" cy="369332"/>
          </a:xfrm>
          <a:prstGeom prst="rect">
            <a:avLst/>
          </a:prstGeom>
          <a:noFill/>
        </p:spPr>
        <p:txBody>
          <a:bodyPr wrap="none" rtlCol="0">
            <a:spAutoFit/>
          </a:bodyPr>
          <a:lstStyle/>
          <a:p>
            <a:r>
              <a:rPr lang="en-US" b="1" dirty="0" smtClean="0"/>
              <a:t>1960’s</a:t>
            </a:r>
            <a:endParaRPr lang="en-US" b="1" dirty="0"/>
          </a:p>
        </p:txBody>
      </p:sp>
      <p:pic>
        <p:nvPicPr>
          <p:cNvPr id="2055"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88466" y="5029200"/>
            <a:ext cx="1736134" cy="1707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77276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4729500"/>
          </a:xfrm>
          <a:prstGeom prst="rect">
            <a:avLst/>
          </a:prstGeom>
          <a:noFill/>
        </p:spPr>
        <p:txBody>
          <a:bodyPr wrap="square" rtlCol="0">
            <a:spAutoFit/>
          </a:bodyPr>
          <a:lstStyle/>
          <a:p>
            <a:pPr marL="914400" indent="-914400">
              <a:spcAft>
                <a:spcPts val="1600"/>
              </a:spcAft>
            </a:pPr>
            <a:r>
              <a:rPr lang="en-US" sz="2400" b="1" dirty="0" smtClean="0"/>
              <a:t>What is debate?</a:t>
            </a:r>
            <a:br>
              <a:rPr lang="en-US" sz="2400" b="1" dirty="0" smtClean="0"/>
            </a:br>
            <a:r>
              <a:rPr lang="en-US" sz="2400" b="1" dirty="0" smtClean="0"/>
              <a:t>Disagreements over different positions on an issue whereby two or more parties exchange views and attempt to refute each other and convince a population of people to accept their position.</a:t>
            </a:r>
          </a:p>
          <a:p>
            <a:pPr marL="914400" indent="-914400">
              <a:spcAft>
                <a:spcPts val="1600"/>
              </a:spcAft>
            </a:pPr>
            <a:r>
              <a:rPr lang="en-US" sz="2400" b="1" dirty="0" smtClean="0"/>
              <a:t>Community debates can be formal or informal, face to face or over a long period of time, but they must be inter-textual and take up arguments of opposing points of view.  There are formal votes if the debate takes place in a organization or on an editorial board, but in general the outcome of community or movement debates is determined by what people do as a result of how deeply they debate.</a:t>
            </a:r>
            <a:endParaRPr lang="en-US" sz="2400" b="1"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024" y="4724400"/>
            <a:ext cx="2847976" cy="2133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4572000"/>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4807"/>
          <a:stretch/>
        </p:blipFill>
        <p:spPr bwMode="auto">
          <a:xfrm>
            <a:off x="3200400" y="5129657"/>
            <a:ext cx="3048000" cy="1423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77276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cstate="print"/>
          <a:srcRect/>
          <a:stretch>
            <a:fillRect/>
          </a:stretch>
        </p:blipFill>
        <p:spPr bwMode="auto">
          <a:xfrm>
            <a:off x="7143990" y="1528762"/>
            <a:ext cx="2076210" cy="1366838"/>
          </a:xfrm>
          <a:prstGeom prst="rect">
            <a:avLst/>
          </a:prstGeom>
          <a:noFill/>
          <a:ln w="9525">
            <a:noFill/>
            <a:miter lim="800000"/>
            <a:headEnd/>
            <a:tailEnd/>
          </a:ln>
        </p:spPr>
      </p:pic>
      <p:sp>
        <p:nvSpPr>
          <p:cNvPr id="2" name="TextBox 1"/>
          <p:cNvSpPr txBox="1"/>
          <p:nvPr/>
        </p:nvSpPr>
        <p:spPr>
          <a:xfrm>
            <a:off x="152400" y="228600"/>
            <a:ext cx="8874352" cy="769441"/>
          </a:xfrm>
          <a:prstGeom prst="rect">
            <a:avLst/>
          </a:prstGeom>
          <a:noFill/>
        </p:spPr>
        <p:txBody>
          <a:bodyPr wrap="none" rtlCol="0">
            <a:spAutoFit/>
          </a:bodyPr>
          <a:lstStyle/>
          <a:p>
            <a:r>
              <a:rPr lang="en-US" sz="4400" b="1" dirty="0" smtClean="0"/>
              <a:t>The Debate: Three Roads to Freedom</a:t>
            </a:r>
            <a:endParaRPr lang="en-US" sz="4400" b="1" dirty="0"/>
          </a:p>
        </p:txBody>
      </p:sp>
      <p:sp>
        <p:nvSpPr>
          <p:cNvPr id="3" name="TextBox 2"/>
          <p:cNvSpPr txBox="1"/>
          <p:nvPr/>
        </p:nvSpPr>
        <p:spPr>
          <a:xfrm>
            <a:off x="76200" y="914400"/>
            <a:ext cx="7755969" cy="5539978"/>
          </a:xfrm>
          <a:prstGeom prst="rect">
            <a:avLst/>
          </a:prstGeom>
          <a:noFill/>
        </p:spPr>
        <p:txBody>
          <a:bodyPr wrap="none" rtlCol="0">
            <a:spAutoFit/>
          </a:bodyPr>
          <a:lstStyle/>
          <a:p>
            <a:pPr marL="342900" indent="-342900">
              <a:buAutoNum type="arabicPeriod"/>
            </a:pPr>
            <a:r>
              <a:rPr lang="en-US" sz="4000" b="1" dirty="0" smtClean="0"/>
              <a:t> Should we appeal to persuade?</a:t>
            </a:r>
          </a:p>
          <a:p>
            <a:pPr marL="342900" indent="-342900"/>
            <a:r>
              <a:rPr lang="en-US" sz="3600" b="1" dirty="0" smtClean="0"/>
              <a:t>		arguments of reason, morality, </a:t>
            </a:r>
          </a:p>
          <a:p>
            <a:pPr marL="342900" indent="-342900"/>
            <a:r>
              <a:rPr lang="en-US" sz="3600" b="1" dirty="0" smtClean="0"/>
              <a:t>		history, and law to change minds</a:t>
            </a:r>
          </a:p>
          <a:p>
            <a:pPr marL="342900" indent="-342900"/>
            <a:r>
              <a:rPr lang="en-US" sz="3600" b="1" dirty="0" smtClean="0"/>
              <a:t>2. </a:t>
            </a:r>
            <a:r>
              <a:rPr lang="en-US" sz="4000" b="1" dirty="0" smtClean="0"/>
              <a:t>Should we migrate to escape?</a:t>
            </a:r>
          </a:p>
          <a:p>
            <a:pPr marL="342900" indent="-342900"/>
            <a:r>
              <a:rPr lang="en-US" sz="3600" b="1" dirty="0" smtClean="0"/>
              <a:t>		leaving one location for another in </a:t>
            </a:r>
          </a:p>
          <a:p>
            <a:pPr marL="342900" indent="-342900"/>
            <a:r>
              <a:rPr lang="en-US" sz="3600" b="1" dirty="0" smtClean="0"/>
              <a:t>		search of a better life</a:t>
            </a:r>
          </a:p>
          <a:p>
            <a:pPr marL="342900" indent="-342900"/>
            <a:r>
              <a:rPr lang="en-US" sz="3600" b="1" dirty="0" smtClean="0"/>
              <a:t>3. </a:t>
            </a:r>
            <a:r>
              <a:rPr lang="en-US" sz="4000" b="1" dirty="0" smtClean="0"/>
              <a:t>Should we use power to fight?</a:t>
            </a:r>
          </a:p>
          <a:p>
            <a:pPr marL="342900" indent="-342900"/>
            <a:r>
              <a:rPr lang="en-US" sz="3600" b="1" dirty="0" smtClean="0"/>
              <a:t>		using economic, political or </a:t>
            </a:r>
          </a:p>
          <a:p>
            <a:pPr marL="342900" indent="-342900"/>
            <a:r>
              <a:rPr lang="en-US" sz="3600" b="1" dirty="0" smtClean="0"/>
              <a:t>		physical force to change society</a:t>
            </a:r>
          </a:p>
          <a:p>
            <a:pPr marL="342900" indent="-342900">
              <a:buAutoNum type="arabicPeriod"/>
            </a:pPr>
            <a:endParaRPr lang="en-US" dirty="0" smtClean="0"/>
          </a:p>
        </p:txBody>
      </p:sp>
      <p:pic>
        <p:nvPicPr>
          <p:cNvPr id="11265" name="Picture 1"/>
          <p:cNvPicPr>
            <a:picLocks noChangeAspect="1" noChangeArrowheads="1"/>
          </p:cNvPicPr>
          <p:nvPr/>
        </p:nvPicPr>
        <p:blipFill>
          <a:blip r:embed="rId3" cstate="print"/>
          <a:srcRect/>
          <a:stretch>
            <a:fillRect/>
          </a:stretch>
        </p:blipFill>
        <p:spPr bwMode="auto">
          <a:xfrm>
            <a:off x="7467600" y="4267200"/>
            <a:ext cx="1524000" cy="2019300"/>
          </a:xfrm>
          <a:prstGeom prst="rect">
            <a:avLst/>
          </a:prstGeom>
          <a:noFill/>
          <a:ln w="9525">
            <a:noFill/>
            <a:miter lim="800000"/>
            <a:headEnd/>
            <a:tailEnd/>
          </a:ln>
        </p:spPr>
      </p:pic>
      <p:pic>
        <p:nvPicPr>
          <p:cNvPr id="11268" name="Picture 4"/>
          <p:cNvPicPr>
            <a:picLocks noChangeAspect="1" noChangeArrowheads="1"/>
          </p:cNvPicPr>
          <p:nvPr/>
        </p:nvPicPr>
        <p:blipFill>
          <a:blip r:embed="rId4" cstate="print"/>
          <a:srcRect/>
          <a:stretch>
            <a:fillRect/>
          </a:stretch>
        </p:blipFill>
        <p:spPr bwMode="auto">
          <a:xfrm>
            <a:off x="7924800" y="2971800"/>
            <a:ext cx="1066800" cy="1066800"/>
          </a:xfrm>
          <a:prstGeom prst="rect">
            <a:avLst/>
          </a:prstGeom>
          <a:noFill/>
          <a:ln w="9525">
            <a:noFill/>
            <a:miter lim="800000"/>
            <a:headEnd/>
            <a:tailEnd/>
          </a:ln>
        </p:spPr>
      </p:pic>
      <p:sp>
        <p:nvSpPr>
          <p:cNvPr id="8" name="TextBox 7"/>
          <p:cNvSpPr txBox="1"/>
          <p:nvPr/>
        </p:nvSpPr>
        <p:spPr>
          <a:xfrm>
            <a:off x="0" y="6324600"/>
            <a:ext cx="7751417" cy="523220"/>
          </a:xfrm>
          <a:prstGeom prst="rect">
            <a:avLst/>
          </a:prstGeom>
          <a:noFill/>
        </p:spPr>
        <p:txBody>
          <a:bodyPr wrap="none" rtlCol="0">
            <a:spAutoFit/>
          </a:bodyPr>
          <a:lstStyle/>
          <a:p>
            <a:r>
              <a:rPr lang="en-US" sz="2800" b="1" i="1" dirty="0" smtClean="0"/>
              <a:t>We have debated these options for over 200 years!</a:t>
            </a:r>
            <a:endParaRPr lang="en-US" sz="2800" b="1" i="1" dirty="0"/>
          </a:p>
        </p:txBody>
      </p:sp>
    </p:spTree>
    <p:extLst>
      <p:ext uri="{BB962C8B-B14F-4D97-AF65-F5344CB8AC3E}">
        <p14:creationId xmlns:p14="http://schemas.microsoft.com/office/powerpoint/2010/main" val="11477276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52400"/>
            <a:ext cx="9144000" cy="5232202"/>
          </a:xfrm>
          <a:prstGeom prst="rect">
            <a:avLst/>
          </a:prstGeom>
          <a:noFill/>
        </p:spPr>
        <p:txBody>
          <a:bodyPr wrap="square" rtlCol="0">
            <a:spAutoFit/>
          </a:bodyPr>
          <a:lstStyle/>
          <a:p>
            <a:pPr algn="ctr">
              <a:spcAft>
                <a:spcPts val="1200"/>
              </a:spcAft>
            </a:pPr>
            <a:r>
              <a:rPr lang="en-US" sz="4400" b="1" dirty="0" smtClean="0"/>
              <a:t>What is a “great debate”?</a:t>
            </a:r>
          </a:p>
          <a:p>
            <a:pPr marL="342900" indent="-342900">
              <a:spcAft>
                <a:spcPts val="1200"/>
              </a:spcAft>
              <a:buAutoNum type="arabicPeriod"/>
            </a:pPr>
            <a:r>
              <a:rPr lang="en-US" sz="2400" b="1" dirty="0" smtClean="0"/>
              <a:t>A debate that dominates the discourse among leading intellectuals, and all printed and spoken forums of the day, and by the masses of people.  A “great debate” takes place everywhere people gather.</a:t>
            </a:r>
          </a:p>
          <a:p>
            <a:pPr marL="342900" indent="-342900">
              <a:spcAft>
                <a:spcPts val="1200"/>
              </a:spcAft>
              <a:buAutoNum type="arabicPeriod" startAt="2"/>
            </a:pPr>
            <a:r>
              <a:rPr lang="en-US" sz="2400" b="1" dirty="0" smtClean="0"/>
              <a:t>It takes place as a specialized discussion but also as forums that reflect public opinion, so major conferences are important.</a:t>
            </a:r>
          </a:p>
          <a:p>
            <a:pPr marL="342900" indent="-342900">
              <a:spcAft>
                <a:spcPts val="1200"/>
              </a:spcAft>
              <a:buAutoNum type="arabicPeriod" startAt="3"/>
            </a:pPr>
            <a:r>
              <a:rPr lang="en-US" sz="2400" b="1" dirty="0" smtClean="0"/>
              <a:t>It is a reflection of fundamental objective conditions of change, especially modes of social disruption, transformation.</a:t>
            </a:r>
          </a:p>
          <a:p>
            <a:pPr marL="342900" indent="-342900">
              <a:spcAft>
                <a:spcPts val="1200"/>
              </a:spcAft>
              <a:buAutoNum type="arabicPeriod" startAt="4"/>
            </a:pPr>
            <a:r>
              <a:rPr lang="en-US" sz="2400" b="1" dirty="0" smtClean="0"/>
              <a:t>It creates literature – texts – that stand as markers of a historical period and define a paradigmatic framework for a historical period.</a:t>
            </a:r>
          </a:p>
          <a:p>
            <a:pPr>
              <a:spcAft>
                <a:spcPts val="1200"/>
              </a:spcAft>
            </a:pPr>
            <a:r>
              <a:rPr lang="en-US" sz="2400" b="1" dirty="0" smtClean="0"/>
              <a:t>5.  It maintains inter-</a:t>
            </a:r>
            <a:r>
              <a:rPr lang="en-US" sz="2400" b="1" dirty="0" err="1" smtClean="0"/>
              <a:t>textuality</a:t>
            </a:r>
            <a:r>
              <a:rPr lang="en-US" sz="2400" b="1" dirty="0" smtClean="0"/>
              <a:t> with previous “great debates.”</a:t>
            </a:r>
          </a:p>
        </p:txBody>
      </p:sp>
      <p:pic>
        <p:nvPicPr>
          <p:cNvPr id="512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2644"/>
          <a:stretch/>
        </p:blipFill>
        <p:spPr bwMode="auto">
          <a:xfrm>
            <a:off x="-304800" y="5575613"/>
            <a:ext cx="9864634" cy="128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77276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51475"/>
            <a:ext cx="2898935" cy="6301725"/>
          </a:xfrm>
          <a:prstGeom prst="rect">
            <a:avLst/>
          </a:prstGeom>
          <a:noFill/>
        </p:spPr>
        <p:txBody>
          <a:bodyPr wrap="none" rtlCol="0">
            <a:spAutoFit/>
          </a:bodyPr>
          <a:lstStyle/>
          <a:p>
            <a:pPr algn="r">
              <a:spcAft>
                <a:spcPts val="300"/>
              </a:spcAft>
            </a:pPr>
            <a:r>
              <a:rPr lang="en-US" sz="3200" b="1" dirty="0" smtClean="0"/>
              <a:t>Modes of</a:t>
            </a:r>
          </a:p>
          <a:p>
            <a:pPr algn="r">
              <a:spcAft>
                <a:spcPts val="300"/>
              </a:spcAft>
            </a:pPr>
            <a:r>
              <a:rPr lang="en-US" sz="3200" b="1" dirty="0" smtClean="0"/>
              <a:t>Social cohesion</a:t>
            </a:r>
          </a:p>
          <a:p>
            <a:pPr>
              <a:spcAft>
                <a:spcPts val="300"/>
              </a:spcAft>
            </a:pPr>
            <a:endParaRPr lang="en-US" sz="2400" dirty="0" smtClean="0"/>
          </a:p>
          <a:p>
            <a:pPr algn="r">
              <a:spcAft>
                <a:spcPts val="300"/>
              </a:spcAft>
            </a:pPr>
            <a:r>
              <a:rPr lang="en-US" sz="3200" dirty="0" smtClean="0"/>
              <a:t>Africa</a:t>
            </a:r>
          </a:p>
          <a:p>
            <a:pPr algn="r">
              <a:spcAft>
                <a:spcPts val="300"/>
              </a:spcAft>
            </a:pPr>
            <a:endParaRPr lang="en-US" sz="3200" dirty="0" smtClean="0"/>
          </a:p>
          <a:p>
            <a:pPr algn="r">
              <a:spcAft>
                <a:spcPts val="300"/>
              </a:spcAft>
            </a:pPr>
            <a:r>
              <a:rPr lang="en-US" sz="3200" dirty="0" smtClean="0"/>
              <a:t>Slavery</a:t>
            </a:r>
          </a:p>
          <a:p>
            <a:pPr algn="r">
              <a:spcAft>
                <a:spcPts val="300"/>
              </a:spcAft>
            </a:pPr>
            <a:endParaRPr lang="en-US" sz="3200" dirty="0" smtClean="0"/>
          </a:p>
          <a:p>
            <a:pPr algn="r">
              <a:spcAft>
                <a:spcPts val="300"/>
              </a:spcAft>
            </a:pPr>
            <a:r>
              <a:rPr lang="en-US" sz="3200" dirty="0" smtClean="0"/>
              <a:t>Rural</a:t>
            </a:r>
          </a:p>
          <a:p>
            <a:pPr algn="r">
              <a:spcAft>
                <a:spcPts val="300"/>
              </a:spcAft>
            </a:pPr>
            <a:endParaRPr lang="en-US" sz="3200" dirty="0" smtClean="0"/>
          </a:p>
          <a:p>
            <a:pPr algn="r">
              <a:spcAft>
                <a:spcPts val="300"/>
              </a:spcAft>
            </a:pPr>
            <a:r>
              <a:rPr lang="en-US" sz="3200" dirty="0" smtClean="0"/>
              <a:t>Urban</a:t>
            </a:r>
          </a:p>
          <a:p>
            <a:pPr algn="r">
              <a:spcAft>
                <a:spcPts val="300"/>
              </a:spcAft>
            </a:pPr>
            <a:endParaRPr lang="en-US" sz="3200" dirty="0" smtClean="0"/>
          </a:p>
          <a:p>
            <a:pPr algn="r">
              <a:spcAft>
                <a:spcPts val="300"/>
              </a:spcAft>
            </a:pPr>
            <a:r>
              <a:rPr lang="en-US" sz="3200" dirty="0" smtClean="0"/>
              <a:t>Information</a:t>
            </a:r>
          </a:p>
        </p:txBody>
      </p:sp>
      <p:sp>
        <p:nvSpPr>
          <p:cNvPr id="3" name="Rectangle 2"/>
          <p:cNvSpPr/>
          <p:nvPr/>
        </p:nvSpPr>
        <p:spPr>
          <a:xfrm>
            <a:off x="4424735" y="251475"/>
            <a:ext cx="3429000" cy="5678478"/>
          </a:xfrm>
          <a:prstGeom prst="rect">
            <a:avLst/>
          </a:prstGeom>
        </p:spPr>
        <p:txBody>
          <a:bodyPr wrap="square">
            <a:spAutoFit/>
          </a:bodyPr>
          <a:lstStyle/>
          <a:p>
            <a:pPr>
              <a:spcAft>
                <a:spcPts val="300"/>
              </a:spcAft>
            </a:pPr>
            <a:r>
              <a:rPr lang="en-US" sz="3200" b="1" dirty="0" smtClean="0"/>
              <a:t>Modes of</a:t>
            </a:r>
          </a:p>
          <a:p>
            <a:pPr>
              <a:spcAft>
                <a:spcPts val="300"/>
              </a:spcAft>
            </a:pPr>
            <a:r>
              <a:rPr lang="en-US" sz="3200" b="1" dirty="0" smtClean="0"/>
              <a:t>Social disruption</a:t>
            </a:r>
          </a:p>
          <a:p>
            <a:pPr algn="ctr">
              <a:spcAft>
                <a:spcPts val="300"/>
              </a:spcAft>
            </a:pPr>
            <a:endParaRPr lang="en-US" sz="3200" b="1" dirty="0" smtClean="0"/>
          </a:p>
          <a:p>
            <a:pPr>
              <a:spcAft>
                <a:spcPts val="300"/>
              </a:spcAft>
            </a:pPr>
            <a:endParaRPr lang="en-US" dirty="0" smtClean="0"/>
          </a:p>
          <a:p>
            <a:pPr>
              <a:spcAft>
                <a:spcPts val="300"/>
              </a:spcAft>
            </a:pPr>
            <a:r>
              <a:rPr lang="en-US" sz="3200" dirty="0" smtClean="0"/>
              <a:t>Slave trade</a:t>
            </a:r>
          </a:p>
          <a:p>
            <a:pPr>
              <a:spcAft>
                <a:spcPts val="300"/>
              </a:spcAft>
            </a:pPr>
            <a:endParaRPr lang="en-US" sz="3200" dirty="0" smtClean="0"/>
          </a:p>
          <a:p>
            <a:pPr>
              <a:spcAft>
                <a:spcPts val="300"/>
              </a:spcAft>
            </a:pPr>
            <a:r>
              <a:rPr lang="en-US" sz="3200" dirty="0" smtClean="0"/>
              <a:t>Emancipation</a:t>
            </a:r>
          </a:p>
          <a:p>
            <a:pPr>
              <a:spcAft>
                <a:spcPts val="300"/>
              </a:spcAft>
            </a:pPr>
            <a:endParaRPr lang="en-US" sz="3200" dirty="0" smtClean="0"/>
          </a:p>
          <a:p>
            <a:pPr>
              <a:spcAft>
                <a:spcPts val="300"/>
              </a:spcAft>
            </a:pPr>
            <a:r>
              <a:rPr lang="en-US" sz="3200" dirty="0" smtClean="0"/>
              <a:t>Great migrations</a:t>
            </a:r>
          </a:p>
          <a:p>
            <a:pPr>
              <a:spcAft>
                <a:spcPts val="300"/>
              </a:spcAft>
            </a:pPr>
            <a:endParaRPr lang="en-US" sz="3200" dirty="0" smtClean="0"/>
          </a:p>
          <a:p>
            <a:pPr>
              <a:spcAft>
                <a:spcPts val="300"/>
              </a:spcAft>
            </a:pPr>
            <a:r>
              <a:rPr lang="en-US" sz="3200" dirty="0" smtClean="0"/>
              <a:t>Crisis</a:t>
            </a:r>
          </a:p>
        </p:txBody>
      </p:sp>
      <p:cxnSp>
        <p:nvCxnSpPr>
          <p:cNvPr id="9" name="Straight Arrow Connector 8"/>
          <p:cNvCxnSpPr/>
          <p:nvPr/>
        </p:nvCxnSpPr>
        <p:spPr>
          <a:xfrm>
            <a:off x="3357935" y="5280675"/>
            <a:ext cx="914400" cy="257908"/>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3357935" y="5814075"/>
            <a:ext cx="838200" cy="45720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3434135" y="4260767"/>
            <a:ext cx="914400" cy="257908"/>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3357935" y="4671075"/>
            <a:ext cx="838200" cy="45720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3357935" y="3223275"/>
            <a:ext cx="914400" cy="257908"/>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3357935" y="3604275"/>
            <a:ext cx="914400" cy="45720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3357935" y="2127167"/>
            <a:ext cx="838200" cy="257908"/>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3357935" y="2689875"/>
            <a:ext cx="914400" cy="38100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482696" y="2777743"/>
            <a:ext cx="2280304" cy="461665"/>
          </a:xfrm>
          <a:prstGeom prst="rect">
            <a:avLst/>
          </a:prstGeom>
          <a:solidFill>
            <a:schemeClr val="tx1">
              <a:lumMod val="95000"/>
              <a:lumOff val="5000"/>
            </a:schemeClr>
          </a:solidFill>
        </p:spPr>
        <p:txBody>
          <a:bodyPr wrap="none" rtlCol="0">
            <a:spAutoFit/>
          </a:bodyPr>
          <a:lstStyle/>
          <a:p>
            <a:r>
              <a:rPr lang="en-US" sz="2400" b="1" i="1" dirty="0" smtClean="0">
                <a:solidFill>
                  <a:schemeClr val="bg1"/>
                </a:solidFill>
              </a:rPr>
              <a:t>Great Debate #1</a:t>
            </a:r>
            <a:endParaRPr lang="en-US" sz="2400" b="1" i="1" dirty="0">
              <a:solidFill>
                <a:schemeClr val="bg1"/>
              </a:solidFill>
            </a:endParaRPr>
          </a:p>
        </p:txBody>
      </p:sp>
      <p:sp>
        <p:nvSpPr>
          <p:cNvPr id="6" name="TextBox 5"/>
          <p:cNvSpPr txBox="1"/>
          <p:nvPr/>
        </p:nvSpPr>
        <p:spPr>
          <a:xfrm>
            <a:off x="6471560" y="3832875"/>
            <a:ext cx="2280304" cy="461665"/>
          </a:xfrm>
          <a:prstGeom prst="rect">
            <a:avLst/>
          </a:prstGeom>
          <a:solidFill>
            <a:schemeClr val="tx1">
              <a:lumMod val="95000"/>
              <a:lumOff val="5000"/>
            </a:schemeClr>
          </a:solidFill>
        </p:spPr>
        <p:txBody>
          <a:bodyPr wrap="none" rtlCol="0">
            <a:spAutoFit/>
          </a:bodyPr>
          <a:lstStyle/>
          <a:p>
            <a:r>
              <a:rPr lang="en-US" sz="2400" b="1" i="1" dirty="0" smtClean="0">
                <a:solidFill>
                  <a:schemeClr val="bg1"/>
                </a:solidFill>
              </a:rPr>
              <a:t>Great Debate #2</a:t>
            </a:r>
            <a:endParaRPr lang="en-US" sz="2400" b="1" i="1" dirty="0">
              <a:solidFill>
                <a:schemeClr val="bg1"/>
              </a:solidFill>
            </a:endParaRPr>
          </a:p>
        </p:txBody>
      </p:sp>
      <p:sp>
        <p:nvSpPr>
          <p:cNvPr id="7" name="TextBox 6"/>
          <p:cNvSpPr txBox="1"/>
          <p:nvPr/>
        </p:nvSpPr>
        <p:spPr>
          <a:xfrm>
            <a:off x="6482135" y="4876800"/>
            <a:ext cx="2280304" cy="461665"/>
          </a:xfrm>
          <a:prstGeom prst="rect">
            <a:avLst/>
          </a:prstGeom>
          <a:solidFill>
            <a:schemeClr val="tx1">
              <a:lumMod val="95000"/>
              <a:lumOff val="5000"/>
            </a:schemeClr>
          </a:solidFill>
        </p:spPr>
        <p:txBody>
          <a:bodyPr wrap="none" rtlCol="0">
            <a:spAutoFit/>
          </a:bodyPr>
          <a:lstStyle/>
          <a:p>
            <a:r>
              <a:rPr lang="en-US" sz="2400" b="1" i="1" dirty="0" smtClean="0">
                <a:solidFill>
                  <a:schemeClr val="bg1"/>
                </a:solidFill>
              </a:rPr>
              <a:t>Great Debate #3</a:t>
            </a:r>
            <a:endParaRPr lang="en-US" sz="2400" b="1" i="1" dirty="0">
              <a:solidFill>
                <a:schemeClr val="bg1"/>
              </a:solidFill>
            </a:endParaRPr>
          </a:p>
        </p:txBody>
      </p:sp>
    </p:spTree>
    <p:extLst>
      <p:ext uri="{BB962C8B-B14F-4D97-AF65-F5344CB8AC3E}">
        <p14:creationId xmlns:p14="http://schemas.microsoft.com/office/powerpoint/2010/main" val="16913487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207764"/>
            <a:ext cx="9598077" cy="2154436"/>
          </a:xfrm>
          <a:prstGeom prst="rect">
            <a:avLst/>
          </a:prstGeom>
          <a:noFill/>
        </p:spPr>
        <p:txBody>
          <a:bodyPr wrap="none" rtlCol="0">
            <a:spAutoFit/>
          </a:bodyPr>
          <a:lstStyle/>
          <a:p>
            <a:pPr algn="ctr"/>
            <a:r>
              <a:rPr lang="en-US" sz="7800" b="1" dirty="0" smtClean="0"/>
              <a:t>Emancipation Debate:</a:t>
            </a:r>
          </a:p>
          <a:p>
            <a:pPr algn="ctr"/>
            <a:r>
              <a:rPr lang="en-US" sz="5400" b="1" dirty="0" smtClean="0"/>
              <a:t>How can Black people get free?</a:t>
            </a:r>
            <a:endParaRPr lang="en-US" sz="5400" b="1" dirty="0"/>
          </a:p>
        </p:txBody>
      </p:sp>
      <p:pic>
        <p:nvPicPr>
          <p:cNvPr id="10241" name="Picture 1"/>
          <p:cNvPicPr>
            <a:picLocks noChangeAspect="1" noChangeArrowheads="1"/>
          </p:cNvPicPr>
          <p:nvPr/>
        </p:nvPicPr>
        <p:blipFill>
          <a:blip r:embed="rId2" cstate="print"/>
          <a:srcRect/>
          <a:stretch>
            <a:fillRect/>
          </a:stretch>
        </p:blipFill>
        <p:spPr bwMode="auto">
          <a:xfrm>
            <a:off x="4427178" y="2667000"/>
            <a:ext cx="4564422" cy="2971800"/>
          </a:xfrm>
          <a:prstGeom prst="rect">
            <a:avLst/>
          </a:prstGeom>
          <a:noFill/>
          <a:ln w="9525">
            <a:noFill/>
            <a:miter lim="800000"/>
            <a:headEnd/>
            <a:tailEnd/>
          </a:ln>
        </p:spPr>
      </p:pic>
      <p:pic>
        <p:nvPicPr>
          <p:cNvPr id="10242" name="Picture 2"/>
          <p:cNvPicPr>
            <a:picLocks noChangeAspect="1" noChangeArrowheads="1"/>
          </p:cNvPicPr>
          <p:nvPr/>
        </p:nvPicPr>
        <p:blipFill>
          <a:blip r:embed="rId3" cstate="print"/>
          <a:srcRect/>
          <a:stretch>
            <a:fillRect/>
          </a:stretch>
        </p:blipFill>
        <p:spPr bwMode="auto">
          <a:xfrm>
            <a:off x="172530" y="2628826"/>
            <a:ext cx="4018470" cy="3009974"/>
          </a:xfrm>
          <a:prstGeom prst="rect">
            <a:avLst/>
          </a:prstGeom>
          <a:noFill/>
          <a:ln w="9525">
            <a:noFill/>
            <a:miter lim="800000"/>
            <a:headEnd/>
            <a:tailEnd/>
          </a:ln>
        </p:spPr>
      </p:pic>
      <p:sp>
        <p:nvSpPr>
          <p:cNvPr id="8" name="TextBox 7"/>
          <p:cNvSpPr txBox="1"/>
          <p:nvPr/>
        </p:nvSpPr>
        <p:spPr>
          <a:xfrm>
            <a:off x="221058" y="6096000"/>
            <a:ext cx="8770542" cy="492443"/>
          </a:xfrm>
          <a:prstGeom prst="rect">
            <a:avLst/>
          </a:prstGeom>
          <a:noFill/>
        </p:spPr>
        <p:txBody>
          <a:bodyPr wrap="none" rtlCol="0">
            <a:spAutoFit/>
          </a:bodyPr>
          <a:lstStyle/>
          <a:p>
            <a:r>
              <a:rPr lang="en-US" sz="2600" b="1" dirty="0" smtClean="0"/>
              <a:t>The Abolitionist Movement, The Civil War, The Reconstruction</a:t>
            </a:r>
            <a:endParaRPr lang="en-US" sz="2600" b="1" dirty="0"/>
          </a:p>
        </p:txBody>
      </p:sp>
    </p:spTree>
    <p:extLst>
      <p:ext uri="{BB962C8B-B14F-4D97-AF65-F5344CB8AC3E}">
        <p14:creationId xmlns:p14="http://schemas.microsoft.com/office/powerpoint/2010/main" val="11477276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76200"/>
            <a:ext cx="9151416" cy="615553"/>
          </a:xfrm>
          <a:prstGeom prst="rect">
            <a:avLst/>
          </a:prstGeom>
          <a:noFill/>
        </p:spPr>
        <p:txBody>
          <a:bodyPr wrap="none" rtlCol="0">
            <a:spAutoFit/>
          </a:bodyPr>
          <a:lstStyle/>
          <a:p>
            <a:r>
              <a:rPr lang="en-US" sz="3400" b="1" dirty="0" smtClean="0"/>
              <a:t>Context: Origin of the organized Black community</a:t>
            </a:r>
            <a:endParaRPr lang="en-US" sz="3400" b="1" dirty="0"/>
          </a:p>
        </p:txBody>
      </p:sp>
      <p:sp>
        <p:nvSpPr>
          <p:cNvPr id="5" name="TextBox 4"/>
          <p:cNvSpPr txBox="1"/>
          <p:nvPr/>
        </p:nvSpPr>
        <p:spPr>
          <a:xfrm>
            <a:off x="0" y="731758"/>
            <a:ext cx="9227616" cy="6278642"/>
          </a:xfrm>
          <a:prstGeom prst="rect">
            <a:avLst/>
          </a:prstGeom>
          <a:noFill/>
        </p:spPr>
        <p:txBody>
          <a:bodyPr wrap="square" rtlCol="0">
            <a:spAutoFit/>
          </a:bodyPr>
          <a:lstStyle/>
          <a:p>
            <a:r>
              <a:rPr lang="en-US" sz="3200" b="1" u="sng" dirty="0" smtClean="0"/>
              <a:t>Four events took place in 1787</a:t>
            </a:r>
            <a:r>
              <a:rPr lang="en-US" sz="3200" b="1" dirty="0" smtClean="0"/>
              <a:t>: first, in Philadelphia </a:t>
            </a:r>
          </a:p>
          <a:p>
            <a:r>
              <a:rPr lang="en-US" sz="3200" b="1" dirty="0" smtClean="0"/>
              <a:t>Richard Allen and </a:t>
            </a:r>
            <a:r>
              <a:rPr lang="en-US" sz="3200" b="1" dirty="0" err="1" smtClean="0"/>
              <a:t>Absolom</a:t>
            </a:r>
            <a:r>
              <a:rPr lang="en-US" sz="3200" b="1" dirty="0" smtClean="0"/>
              <a:t> Jones founded the first </a:t>
            </a:r>
          </a:p>
          <a:p>
            <a:r>
              <a:rPr lang="en-US" sz="3200" b="1" dirty="0" smtClean="0"/>
              <a:t>independent </a:t>
            </a:r>
            <a:r>
              <a:rPr lang="en-US" sz="3200" b="1" u="sng" dirty="0" smtClean="0"/>
              <a:t>Black church</a:t>
            </a:r>
            <a:r>
              <a:rPr lang="en-US" sz="3200" b="1" dirty="0" smtClean="0"/>
              <a:t>.   They also formed the </a:t>
            </a:r>
          </a:p>
          <a:p>
            <a:r>
              <a:rPr lang="en-US" sz="3200" b="1" dirty="0" smtClean="0"/>
              <a:t>Free African Society as a </a:t>
            </a:r>
            <a:r>
              <a:rPr lang="en-US" sz="3200" b="1" u="sng" dirty="0" smtClean="0"/>
              <a:t>mutual Black benefit society</a:t>
            </a:r>
            <a:r>
              <a:rPr lang="en-US" sz="3200" b="1" dirty="0" smtClean="0"/>
              <a:t>. </a:t>
            </a:r>
          </a:p>
          <a:p>
            <a:r>
              <a:rPr lang="en-US" sz="3200" b="1" dirty="0" smtClean="0"/>
              <a:t>In New York the white New York Manumission </a:t>
            </a:r>
          </a:p>
          <a:p>
            <a:r>
              <a:rPr lang="en-US" sz="3200" b="1" dirty="0" smtClean="0"/>
              <a:t>Society set up the first formal school for Blacks, the </a:t>
            </a:r>
          </a:p>
          <a:p>
            <a:r>
              <a:rPr lang="en-US" sz="3200" b="1" u="sng" dirty="0" smtClean="0"/>
              <a:t>African Free School</a:t>
            </a:r>
            <a:r>
              <a:rPr lang="en-US" sz="3200" b="1" dirty="0" smtClean="0"/>
              <a:t>.  In Boston this same year the </a:t>
            </a:r>
          </a:p>
          <a:p>
            <a:r>
              <a:rPr lang="en-US" sz="3200" b="1" dirty="0" smtClean="0"/>
              <a:t>charter arrived from England to set up the first lodge </a:t>
            </a:r>
          </a:p>
          <a:p>
            <a:r>
              <a:rPr lang="en-US" sz="3200" b="1" dirty="0" smtClean="0"/>
              <a:t>for </a:t>
            </a:r>
            <a:r>
              <a:rPr lang="en-US" sz="3200" b="1" u="sng" dirty="0" smtClean="0"/>
              <a:t>Black Masons</a:t>
            </a:r>
            <a:r>
              <a:rPr lang="en-US" sz="3200" b="1" dirty="0" smtClean="0"/>
              <a:t> based on the leadership of Prince </a:t>
            </a:r>
          </a:p>
          <a:p>
            <a:r>
              <a:rPr lang="en-US" sz="3200" b="1" dirty="0" smtClean="0"/>
              <a:t>Hall, a Black man free for 22 years.  This was 224 </a:t>
            </a:r>
          </a:p>
          <a:p>
            <a:r>
              <a:rPr lang="en-US" sz="3200" b="1" dirty="0" smtClean="0"/>
              <a:t>years ago.  The US founding  constitutional </a:t>
            </a:r>
          </a:p>
          <a:p>
            <a:r>
              <a:rPr lang="en-US" sz="3200" b="1" dirty="0" smtClean="0"/>
              <a:t>convention was held in that year.</a:t>
            </a:r>
          </a:p>
          <a:p>
            <a:endParaRPr lang="en-US" dirty="0"/>
          </a:p>
        </p:txBody>
      </p:sp>
      <p:pic>
        <p:nvPicPr>
          <p:cNvPr id="40962" name="Picture 2"/>
          <p:cNvPicPr>
            <a:picLocks noChangeAspect="1" noChangeArrowheads="1"/>
          </p:cNvPicPr>
          <p:nvPr/>
        </p:nvPicPr>
        <p:blipFill>
          <a:blip r:embed="rId2" cstate="print"/>
          <a:srcRect/>
          <a:stretch>
            <a:fillRect/>
          </a:stretch>
        </p:blipFill>
        <p:spPr bwMode="auto">
          <a:xfrm>
            <a:off x="6147210" y="6162675"/>
            <a:ext cx="863190" cy="542925"/>
          </a:xfrm>
          <a:prstGeom prst="rect">
            <a:avLst/>
          </a:prstGeom>
          <a:noFill/>
          <a:ln w="9525">
            <a:noFill/>
            <a:miter lim="800000"/>
            <a:headEnd/>
            <a:tailEnd/>
          </a:ln>
        </p:spPr>
      </p:pic>
      <p:pic>
        <p:nvPicPr>
          <p:cNvPr id="40963" name="Picture 3"/>
          <p:cNvPicPr>
            <a:picLocks noChangeAspect="1" noChangeArrowheads="1"/>
          </p:cNvPicPr>
          <p:nvPr/>
        </p:nvPicPr>
        <p:blipFill>
          <a:blip r:embed="rId3" cstate="print"/>
          <a:srcRect/>
          <a:stretch>
            <a:fillRect/>
          </a:stretch>
        </p:blipFill>
        <p:spPr bwMode="auto">
          <a:xfrm>
            <a:off x="7416800" y="5715000"/>
            <a:ext cx="1651000" cy="990600"/>
          </a:xfrm>
          <a:prstGeom prst="rect">
            <a:avLst/>
          </a:prstGeom>
          <a:noFill/>
          <a:ln w="9525">
            <a:noFill/>
            <a:miter lim="800000"/>
            <a:headEnd/>
            <a:tailEnd/>
          </a:ln>
        </p:spPr>
      </p:pic>
    </p:spTree>
    <p:extLst>
      <p:ext uri="{BB962C8B-B14F-4D97-AF65-F5344CB8AC3E}">
        <p14:creationId xmlns:p14="http://schemas.microsoft.com/office/powerpoint/2010/main" val="11477276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5256074"/>
            <a:ext cx="9144000" cy="1477328"/>
          </a:xfrm>
          <a:prstGeom prst="rect">
            <a:avLst/>
          </a:prstGeom>
        </p:spPr>
        <p:txBody>
          <a:bodyPr wrap="square">
            <a:spAutoFit/>
          </a:bodyPr>
          <a:lstStyle/>
          <a:p>
            <a:r>
              <a:rPr lang="en-US" b="1" dirty="0" smtClean="0"/>
              <a:t>Another leap began in 1827 when Samuel Cornish and John B. </a:t>
            </a:r>
            <a:r>
              <a:rPr lang="en-US" b="1" dirty="0" err="1" smtClean="0"/>
              <a:t>Russwurm</a:t>
            </a:r>
            <a:r>
              <a:rPr lang="en-US" b="1" dirty="0" smtClean="0"/>
              <a:t> founded The Freedom’s journal, the first Black newspaper.  Then in 1830 the National Negro Convention Movement began.  That year Frank </a:t>
            </a:r>
            <a:r>
              <a:rPr lang="en-US" b="1" dirty="0" err="1" smtClean="0"/>
              <a:t>McWorter</a:t>
            </a:r>
            <a:r>
              <a:rPr lang="en-US" b="1" dirty="0" smtClean="0"/>
              <a:t> moved to Pike County (IL), and then was the first Black man to found a town in the </a:t>
            </a:r>
            <a:r>
              <a:rPr lang="en-US" b="1" dirty="0"/>
              <a:t>US (1836</a:t>
            </a:r>
            <a:r>
              <a:rPr lang="en-US" b="1" dirty="0" smtClean="0"/>
              <a:t>).  All of this was happening while the majority of Black people were captive slaves.  Black people were their own emancipators.</a:t>
            </a:r>
            <a:r>
              <a:rPr lang="en-US" dirty="0" smtClean="0"/>
              <a:t> </a:t>
            </a:r>
          </a:p>
        </p:txBody>
      </p:sp>
      <p:sp>
        <p:nvSpPr>
          <p:cNvPr id="3" name="TextBox 2"/>
          <p:cNvSpPr txBox="1"/>
          <p:nvPr/>
        </p:nvSpPr>
        <p:spPr>
          <a:xfrm>
            <a:off x="2438400" y="0"/>
            <a:ext cx="4220000" cy="646331"/>
          </a:xfrm>
          <a:prstGeom prst="rect">
            <a:avLst/>
          </a:prstGeom>
          <a:noFill/>
        </p:spPr>
        <p:txBody>
          <a:bodyPr wrap="square" rtlCol="0">
            <a:spAutoFit/>
          </a:bodyPr>
          <a:lstStyle/>
          <a:p>
            <a:pPr algn="ctr"/>
            <a:r>
              <a:rPr lang="en-US" sz="3600" b="1" dirty="0" smtClean="0"/>
              <a:t>More Black Agency</a:t>
            </a:r>
            <a:endParaRPr lang="en-US" sz="3600" b="1" dirty="0"/>
          </a:p>
        </p:txBody>
      </p:sp>
      <p:pic>
        <p:nvPicPr>
          <p:cNvPr id="18433" name="Picture 1"/>
          <p:cNvPicPr>
            <a:picLocks noChangeAspect="1" noChangeArrowheads="1"/>
          </p:cNvPicPr>
          <p:nvPr/>
        </p:nvPicPr>
        <p:blipFill>
          <a:blip r:embed="rId2" cstate="print"/>
          <a:srcRect/>
          <a:stretch>
            <a:fillRect/>
          </a:stretch>
        </p:blipFill>
        <p:spPr bwMode="auto">
          <a:xfrm>
            <a:off x="126853" y="821233"/>
            <a:ext cx="2878285" cy="3659327"/>
          </a:xfrm>
          <a:prstGeom prst="rect">
            <a:avLst/>
          </a:prstGeom>
          <a:noFill/>
          <a:ln w="9525">
            <a:noFill/>
            <a:miter lim="800000"/>
            <a:headEnd/>
            <a:tailEnd/>
          </a:ln>
        </p:spPr>
      </p:pic>
      <p:sp>
        <p:nvSpPr>
          <p:cNvPr id="5" name="TextBox 4"/>
          <p:cNvSpPr txBox="1"/>
          <p:nvPr/>
        </p:nvSpPr>
        <p:spPr>
          <a:xfrm>
            <a:off x="476119" y="4400491"/>
            <a:ext cx="2114681" cy="800219"/>
          </a:xfrm>
          <a:prstGeom prst="rect">
            <a:avLst/>
          </a:prstGeom>
          <a:noFill/>
        </p:spPr>
        <p:txBody>
          <a:bodyPr wrap="none" rtlCol="0">
            <a:spAutoFit/>
          </a:bodyPr>
          <a:lstStyle/>
          <a:p>
            <a:pPr algn="ctr"/>
            <a:r>
              <a:rPr lang="en-US" sz="2800" b="1" dirty="0" smtClean="0"/>
              <a:t>Sam Cornish </a:t>
            </a:r>
          </a:p>
          <a:p>
            <a:pPr algn="ctr"/>
            <a:r>
              <a:rPr lang="en-US" b="1" dirty="0" smtClean="0"/>
              <a:t>1795 - 1858</a:t>
            </a:r>
            <a:endParaRPr lang="en-US" b="1" dirty="0"/>
          </a:p>
        </p:txBody>
      </p:sp>
      <p:pic>
        <p:nvPicPr>
          <p:cNvPr id="18437" name="Picture 5"/>
          <p:cNvPicPr>
            <a:picLocks noChangeAspect="1" noChangeArrowheads="1"/>
          </p:cNvPicPr>
          <p:nvPr/>
        </p:nvPicPr>
        <p:blipFill>
          <a:blip r:embed="rId3" cstate="print"/>
          <a:srcRect b="10705"/>
          <a:stretch>
            <a:fillRect/>
          </a:stretch>
        </p:blipFill>
        <p:spPr bwMode="auto">
          <a:xfrm>
            <a:off x="3173632" y="821233"/>
            <a:ext cx="3019586" cy="3659327"/>
          </a:xfrm>
          <a:prstGeom prst="rect">
            <a:avLst/>
          </a:prstGeom>
          <a:noFill/>
          <a:ln w="9525">
            <a:noFill/>
            <a:miter lim="800000"/>
            <a:headEnd/>
            <a:tailEnd/>
          </a:ln>
        </p:spPr>
      </p:pic>
      <p:pic>
        <p:nvPicPr>
          <p:cNvPr id="18438" name="Picture 6"/>
          <p:cNvPicPr>
            <a:picLocks noChangeAspect="1" noChangeArrowheads="1"/>
          </p:cNvPicPr>
          <p:nvPr/>
        </p:nvPicPr>
        <p:blipFill>
          <a:blip r:embed="rId4" cstate="print"/>
          <a:srcRect/>
          <a:stretch>
            <a:fillRect/>
          </a:stretch>
        </p:blipFill>
        <p:spPr bwMode="auto">
          <a:xfrm>
            <a:off x="6342836" y="821233"/>
            <a:ext cx="2613805" cy="3659327"/>
          </a:xfrm>
          <a:prstGeom prst="rect">
            <a:avLst/>
          </a:prstGeom>
          <a:noFill/>
          <a:ln w="9525">
            <a:noFill/>
            <a:miter lim="800000"/>
            <a:headEnd/>
            <a:tailEnd/>
          </a:ln>
        </p:spPr>
      </p:pic>
      <p:sp>
        <p:nvSpPr>
          <p:cNvPr id="11" name="TextBox 10"/>
          <p:cNvSpPr txBox="1"/>
          <p:nvPr/>
        </p:nvSpPr>
        <p:spPr>
          <a:xfrm>
            <a:off x="6324600" y="4400491"/>
            <a:ext cx="2622193" cy="800219"/>
          </a:xfrm>
          <a:prstGeom prst="rect">
            <a:avLst/>
          </a:prstGeom>
          <a:noFill/>
        </p:spPr>
        <p:txBody>
          <a:bodyPr wrap="none" rtlCol="0">
            <a:spAutoFit/>
          </a:bodyPr>
          <a:lstStyle/>
          <a:p>
            <a:pPr algn="ctr"/>
            <a:r>
              <a:rPr lang="en-US" sz="2800" b="1" dirty="0" smtClean="0"/>
              <a:t>Frank </a:t>
            </a:r>
            <a:r>
              <a:rPr lang="en-US" sz="2800" b="1" dirty="0" err="1" smtClean="0"/>
              <a:t>McWorter</a:t>
            </a:r>
            <a:endParaRPr lang="en-US" sz="2800" b="1" dirty="0" smtClean="0"/>
          </a:p>
          <a:p>
            <a:pPr algn="ctr"/>
            <a:r>
              <a:rPr lang="en-US" b="1" dirty="0" smtClean="0"/>
              <a:t>1777 - 1854</a:t>
            </a:r>
            <a:endParaRPr lang="en-US" b="1" dirty="0"/>
          </a:p>
        </p:txBody>
      </p:sp>
      <p:sp>
        <p:nvSpPr>
          <p:cNvPr id="12" name="TextBox 11"/>
          <p:cNvSpPr txBox="1"/>
          <p:nvPr/>
        </p:nvSpPr>
        <p:spPr>
          <a:xfrm>
            <a:off x="3423487" y="4400491"/>
            <a:ext cx="2520113" cy="800219"/>
          </a:xfrm>
          <a:prstGeom prst="rect">
            <a:avLst/>
          </a:prstGeom>
          <a:noFill/>
        </p:spPr>
        <p:txBody>
          <a:bodyPr wrap="none" rtlCol="0">
            <a:spAutoFit/>
          </a:bodyPr>
          <a:lstStyle/>
          <a:p>
            <a:pPr algn="ctr"/>
            <a:r>
              <a:rPr lang="en-US" sz="2800" b="1" dirty="0" smtClean="0"/>
              <a:t>John </a:t>
            </a:r>
            <a:r>
              <a:rPr lang="en-US" sz="2800" b="1" dirty="0" err="1" smtClean="0"/>
              <a:t>Russwurm</a:t>
            </a:r>
            <a:endParaRPr lang="en-US" sz="2800" b="1" dirty="0" smtClean="0"/>
          </a:p>
          <a:p>
            <a:pPr algn="ctr"/>
            <a:r>
              <a:rPr lang="en-US" b="1" dirty="0" smtClean="0"/>
              <a:t>1799 - 1851</a:t>
            </a:r>
            <a:endParaRPr lang="en-US" b="1" dirty="0"/>
          </a:p>
        </p:txBody>
      </p:sp>
    </p:spTree>
    <p:extLst>
      <p:ext uri="{BB962C8B-B14F-4D97-AF65-F5344CB8AC3E}">
        <p14:creationId xmlns:p14="http://schemas.microsoft.com/office/powerpoint/2010/main" val="11477276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2" cstate="print"/>
          <a:srcRect/>
          <a:stretch>
            <a:fillRect/>
          </a:stretch>
        </p:blipFill>
        <p:spPr bwMode="auto">
          <a:xfrm>
            <a:off x="-19250" y="657726"/>
            <a:ext cx="2301631" cy="2895600"/>
          </a:xfrm>
          <a:prstGeom prst="rect">
            <a:avLst/>
          </a:prstGeom>
          <a:noFill/>
          <a:ln w="9525">
            <a:noFill/>
            <a:miter lim="800000"/>
            <a:headEnd/>
            <a:tailEnd/>
          </a:ln>
        </p:spPr>
      </p:pic>
      <p:sp>
        <p:nvSpPr>
          <p:cNvPr id="3" name="Rectangle 2"/>
          <p:cNvSpPr/>
          <p:nvPr/>
        </p:nvSpPr>
        <p:spPr>
          <a:xfrm>
            <a:off x="333029" y="3639235"/>
            <a:ext cx="1550361" cy="646331"/>
          </a:xfrm>
          <a:prstGeom prst="rect">
            <a:avLst/>
          </a:prstGeom>
        </p:spPr>
        <p:txBody>
          <a:bodyPr wrap="none">
            <a:spAutoFit/>
          </a:bodyPr>
          <a:lstStyle/>
          <a:p>
            <a:pPr algn="ctr"/>
            <a:r>
              <a:rPr lang="en-US" b="1" dirty="0" smtClean="0"/>
              <a:t>Maria Stewart</a:t>
            </a:r>
          </a:p>
          <a:p>
            <a:pPr algn="ctr"/>
            <a:r>
              <a:rPr lang="en-US" b="1" dirty="0" smtClean="0"/>
              <a:t> (1803-1879)</a:t>
            </a:r>
            <a:endParaRPr lang="en-US" b="1" dirty="0"/>
          </a:p>
        </p:txBody>
      </p:sp>
      <p:pic>
        <p:nvPicPr>
          <p:cNvPr id="12290" name="Picture 2"/>
          <p:cNvPicPr>
            <a:picLocks noChangeAspect="1" noChangeArrowheads="1"/>
          </p:cNvPicPr>
          <p:nvPr/>
        </p:nvPicPr>
        <p:blipFill>
          <a:blip r:embed="rId3" cstate="print"/>
          <a:srcRect/>
          <a:stretch>
            <a:fillRect/>
          </a:stretch>
        </p:blipFill>
        <p:spPr bwMode="auto">
          <a:xfrm>
            <a:off x="2427704" y="657726"/>
            <a:ext cx="2372896" cy="2847475"/>
          </a:xfrm>
          <a:prstGeom prst="rect">
            <a:avLst/>
          </a:prstGeom>
          <a:noFill/>
          <a:ln w="9525">
            <a:noFill/>
            <a:miter lim="800000"/>
            <a:headEnd/>
            <a:tailEnd/>
          </a:ln>
        </p:spPr>
      </p:pic>
      <p:sp>
        <p:nvSpPr>
          <p:cNvPr id="5" name="Rectangle 4"/>
          <p:cNvSpPr/>
          <p:nvPr/>
        </p:nvSpPr>
        <p:spPr>
          <a:xfrm>
            <a:off x="2102192" y="3639235"/>
            <a:ext cx="3072188" cy="646331"/>
          </a:xfrm>
          <a:prstGeom prst="rect">
            <a:avLst/>
          </a:prstGeom>
        </p:spPr>
        <p:txBody>
          <a:bodyPr wrap="none">
            <a:spAutoFit/>
          </a:bodyPr>
          <a:lstStyle/>
          <a:p>
            <a:pPr algn="ctr"/>
            <a:r>
              <a:rPr lang="en-US" b="1" dirty="0" smtClean="0"/>
              <a:t>Frances Ellen Watkins Harper  </a:t>
            </a:r>
          </a:p>
          <a:p>
            <a:pPr algn="ctr"/>
            <a:r>
              <a:rPr lang="en-US" b="1" dirty="0" smtClean="0"/>
              <a:t>                (1825-1911)            </a:t>
            </a:r>
            <a:endParaRPr lang="en-US" b="1" dirty="0"/>
          </a:p>
        </p:txBody>
      </p:sp>
      <p:pic>
        <p:nvPicPr>
          <p:cNvPr id="12291" name="Picture 3"/>
          <p:cNvPicPr>
            <a:picLocks noChangeAspect="1" noChangeArrowheads="1"/>
          </p:cNvPicPr>
          <p:nvPr/>
        </p:nvPicPr>
        <p:blipFill>
          <a:blip r:embed="rId4" cstate="print"/>
          <a:srcRect/>
          <a:stretch>
            <a:fillRect/>
          </a:stretch>
        </p:blipFill>
        <p:spPr bwMode="auto">
          <a:xfrm>
            <a:off x="7232650" y="635001"/>
            <a:ext cx="1911350" cy="2870200"/>
          </a:xfrm>
          <a:prstGeom prst="rect">
            <a:avLst/>
          </a:prstGeom>
          <a:noFill/>
          <a:ln w="9525">
            <a:noFill/>
            <a:miter lim="800000"/>
            <a:headEnd/>
            <a:tailEnd/>
          </a:ln>
        </p:spPr>
      </p:pic>
      <p:sp>
        <p:nvSpPr>
          <p:cNvPr id="8" name="TextBox 7"/>
          <p:cNvSpPr txBox="1"/>
          <p:nvPr/>
        </p:nvSpPr>
        <p:spPr>
          <a:xfrm>
            <a:off x="5168755" y="3639235"/>
            <a:ext cx="1689245" cy="646331"/>
          </a:xfrm>
          <a:prstGeom prst="rect">
            <a:avLst/>
          </a:prstGeom>
          <a:noFill/>
        </p:spPr>
        <p:txBody>
          <a:bodyPr wrap="none" rtlCol="0">
            <a:spAutoFit/>
          </a:bodyPr>
          <a:lstStyle/>
          <a:p>
            <a:pPr algn="ctr"/>
            <a:r>
              <a:rPr lang="en-US" b="1" dirty="0" smtClean="0"/>
              <a:t>Sojourner Truth</a:t>
            </a:r>
          </a:p>
          <a:p>
            <a:pPr algn="ctr"/>
            <a:r>
              <a:rPr lang="en-US" b="1" dirty="0" smtClean="0"/>
              <a:t>1797 - 1883</a:t>
            </a:r>
            <a:endParaRPr lang="en-US" b="1" dirty="0"/>
          </a:p>
        </p:txBody>
      </p:sp>
      <p:sp>
        <p:nvSpPr>
          <p:cNvPr id="10" name="TextBox 9"/>
          <p:cNvSpPr txBox="1"/>
          <p:nvPr/>
        </p:nvSpPr>
        <p:spPr>
          <a:xfrm>
            <a:off x="250090" y="0"/>
            <a:ext cx="8619604" cy="707886"/>
          </a:xfrm>
          <a:prstGeom prst="rect">
            <a:avLst/>
          </a:prstGeom>
          <a:noFill/>
        </p:spPr>
        <p:txBody>
          <a:bodyPr wrap="none" rtlCol="0">
            <a:spAutoFit/>
          </a:bodyPr>
          <a:lstStyle/>
          <a:p>
            <a:r>
              <a:rPr lang="en-US" sz="4000" b="1" dirty="0" smtClean="0"/>
              <a:t>Black women are leaders in the debate!</a:t>
            </a:r>
            <a:endParaRPr lang="en-US" sz="4000" b="1" dirty="0"/>
          </a:p>
        </p:txBody>
      </p:sp>
      <p:sp>
        <p:nvSpPr>
          <p:cNvPr id="11" name="TextBox 10"/>
          <p:cNvSpPr txBox="1"/>
          <p:nvPr/>
        </p:nvSpPr>
        <p:spPr>
          <a:xfrm>
            <a:off x="7383364" y="3639235"/>
            <a:ext cx="1684436" cy="646331"/>
          </a:xfrm>
          <a:prstGeom prst="rect">
            <a:avLst/>
          </a:prstGeom>
          <a:noFill/>
        </p:spPr>
        <p:txBody>
          <a:bodyPr wrap="none" rtlCol="0">
            <a:spAutoFit/>
          </a:bodyPr>
          <a:lstStyle/>
          <a:p>
            <a:pPr algn="ctr"/>
            <a:r>
              <a:rPr lang="en-US" b="1" dirty="0" smtClean="0"/>
              <a:t>Harriet Tubman</a:t>
            </a:r>
          </a:p>
          <a:p>
            <a:pPr algn="ctr"/>
            <a:r>
              <a:rPr lang="en-US" b="1" dirty="0" smtClean="0"/>
              <a:t>(1822 – 1913)</a:t>
            </a:r>
            <a:endParaRPr lang="en-US" b="1" dirty="0"/>
          </a:p>
        </p:txBody>
      </p:sp>
      <p:graphicFrame>
        <p:nvGraphicFramePr>
          <p:cNvPr id="12" name="Table 11"/>
          <p:cNvGraphicFramePr>
            <a:graphicFrameLocks noGrp="1"/>
          </p:cNvGraphicFramePr>
          <p:nvPr>
            <p:extLst>
              <p:ext uri="{D42A27DB-BD31-4B8C-83A1-F6EECF244321}">
                <p14:modId xmlns:p14="http://schemas.microsoft.com/office/powerpoint/2010/main" val="2197904537"/>
              </p:ext>
            </p:extLst>
          </p:nvPr>
        </p:nvGraphicFramePr>
        <p:xfrm>
          <a:off x="-76200" y="4511040"/>
          <a:ext cx="9144000" cy="2407920"/>
        </p:xfrm>
        <a:graphic>
          <a:graphicData uri="http://schemas.openxmlformats.org/drawingml/2006/table">
            <a:tbl>
              <a:tblPr/>
              <a:tblGrid>
                <a:gridCol w="228600"/>
                <a:gridCol w="8915400"/>
              </a:tblGrid>
              <a:tr h="0">
                <a:tc>
                  <a:txBody>
                    <a:bodyPr/>
                    <a:lstStyle/>
                    <a:p>
                      <a:endParaRPr lang="en-US" dirty="0"/>
                    </a:p>
                  </a:txBody>
                  <a:tcPr anchor="ctr">
                    <a:lnL>
                      <a:noFill/>
                    </a:lnL>
                    <a:lnR>
                      <a:noFill/>
                    </a:lnR>
                    <a:lnT>
                      <a:noFill/>
                    </a:lnT>
                    <a:lnB>
                      <a:noFill/>
                    </a:lnB>
                  </a:tcPr>
                </a:tc>
                <a:tc>
                  <a:txBody>
                    <a:bodyPr/>
                    <a:lstStyle/>
                    <a:p>
                      <a:pPr algn="r">
                        <a:lnSpc>
                          <a:spcPct val="100000"/>
                        </a:lnSpc>
                        <a:spcBef>
                          <a:spcPts val="215"/>
                        </a:spcBef>
                      </a:pPr>
                      <a:r>
                        <a:rPr lang="en-US" sz="1900" b="1" dirty="0"/>
                        <a:t>There is a great stir about colored men getting their rights, but not a word about the colored women; and if colored men get their rights, and not colored women theirs, you see the colored men will be masters over the women, and it will be just as bad as it was before. So I am for keeping the thing going while things are stirring; because if we wait till it is still, it will take a great while to get it going again...I want women to have their rights. In the courts women have no right, no voice; nobody speaks for them. I wish woman to have her voice </a:t>
                      </a:r>
                      <a:r>
                        <a:rPr lang="en-US" sz="1900" b="1" dirty="0" smtClean="0"/>
                        <a:t>there...</a:t>
                      </a:r>
                      <a:br>
                        <a:rPr lang="en-US" sz="1900" b="1" dirty="0" smtClean="0"/>
                      </a:br>
                      <a:r>
                        <a:rPr lang="en-US" sz="1900" b="1" dirty="0" smtClean="0"/>
                        <a:t>—Sojourner</a:t>
                      </a:r>
                      <a:r>
                        <a:rPr lang="en-US" sz="1900" b="1" baseline="0" dirty="0" smtClean="0"/>
                        <a:t> Truth</a:t>
                      </a:r>
                      <a:endParaRPr lang="en-US" sz="1900" b="1" dirty="0"/>
                    </a:p>
                  </a:txBody>
                  <a:tcPr anchor="ctr">
                    <a:lnL>
                      <a:noFill/>
                    </a:lnL>
                    <a:lnR>
                      <a:noFill/>
                    </a:lnR>
                    <a:lnT>
                      <a:noFill/>
                    </a:lnT>
                    <a:lnB>
                      <a:noFill/>
                    </a:lnB>
                  </a:tcPr>
                </a:tc>
              </a:tr>
            </a:tbl>
          </a:graphicData>
        </a:graphic>
      </p:graphicFrame>
      <p:pic>
        <p:nvPicPr>
          <p:cNvPr id="12293" name="Picture 5"/>
          <p:cNvPicPr>
            <a:picLocks noChangeAspect="1" noChangeArrowheads="1"/>
          </p:cNvPicPr>
          <p:nvPr/>
        </p:nvPicPr>
        <p:blipFill>
          <a:blip r:embed="rId5" cstate="print"/>
          <a:srcRect/>
          <a:stretch>
            <a:fillRect/>
          </a:stretch>
        </p:blipFill>
        <p:spPr bwMode="auto">
          <a:xfrm>
            <a:off x="4953000" y="635001"/>
            <a:ext cx="2084441" cy="2870199"/>
          </a:xfrm>
          <a:prstGeom prst="rect">
            <a:avLst/>
          </a:prstGeom>
          <a:noFill/>
          <a:ln w="9525">
            <a:noFill/>
            <a:miter lim="800000"/>
            <a:headEnd/>
            <a:tailEnd/>
          </a:ln>
        </p:spPr>
      </p:pic>
    </p:spTree>
    <p:extLst>
      <p:ext uri="{BB962C8B-B14F-4D97-AF65-F5344CB8AC3E}">
        <p14:creationId xmlns:p14="http://schemas.microsoft.com/office/powerpoint/2010/main" val="11477276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
          <p:cNvPicPr>
            <a:picLocks noChangeAspect="1" noChangeArrowheads="1"/>
          </p:cNvPicPr>
          <p:nvPr/>
        </p:nvPicPr>
        <p:blipFill>
          <a:blip r:embed="rId2" cstate="print"/>
          <a:srcRect/>
          <a:stretch>
            <a:fillRect/>
          </a:stretch>
        </p:blipFill>
        <p:spPr bwMode="auto">
          <a:xfrm>
            <a:off x="89337" y="838200"/>
            <a:ext cx="1968063" cy="3231346"/>
          </a:xfrm>
          <a:prstGeom prst="rect">
            <a:avLst/>
          </a:prstGeom>
          <a:noFill/>
          <a:ln w="9525">
            <a:noFill/>
            <a:miter lim="800000"/>
            <a:headEnd/>
            <a:tailEnd/>
          </a:ln>
        </p:spPr>
      </p:pic>
      <p:sp>
        <p:nvSpPr>
          <p:cNvPr id="3" name="Rectangle 2"/>
          <p:cNvSpPr/>
          <p:nvPr/>
        </p:nvSpPr>
        <p:spPr>
          <a:xfrm>
            <a:off x="2133600" y="1143000"/>
            <a:ext cx="7010400" cy="2246769"/>
          </a:xfrm>
          <a:prstGeom prst="rect">
            <a:avLst/>
          </a:prstGeom>
        </p:spPr>
        <p:txBody>
          <a:bodyPr wrap="square">
            <a:spAutoFit/>
          </a:bodyPr>
          <a:lstStyle/>
          <a:p>
            <a:r>
              <a:rPr lang="en-US" sz="2700" b="1" dirty="0" smtClean="0"/>
              <a:t>David Walker’s Appeal (1830):</a:t>
            </a:r>
          </a:p>
          <a:p>
            <a:r>
              <a:rPr lang="en-US" sz="2700" b="1" dirty="0" smtClean="0"/>
              <a:t>“The whites have always been an unjust, jealous, unmerciful, avaricious and blood-thirsty set of beings, always seeking after power and authority.”</a:t>
            </a:r>
            <a:endParaRPr lang="en-US" sz="2700" b="1" dirty="0"/>
          </a:p>
        </p:txBody>
      </p:sp>
      <p:sp>
        <p:nvSpPr>
          <p:cNvPr id="4" name="TextBox 3"/>
          <p:cNvSpPr txBox="1"/>
          <p:nvPr/>
        </p:nvSpPr>
        <p:spPr>
          <a:xfrm>
            <a:off x="0" y="159603"/>
            <a:ext cx="9061070" cy="830997"/>
          </a:xfrm>
          <a:prstGeom prst="rect">
            <a:avLst/>
          </a:prstGeom>
          <a:noFill/>
        </p:spPr>
        <p:txBody>
          <a:bodyPr wrap="none" rtlCol="0">
            <a:spAutoFit/>
          </a:bodyPr>
          <a:lstStyle/>
          <a:p>
            <a:r>
              <a:rPr lang="en-US" sz="4800" b="1" dirty="0" smtClean="0"/>
              <a:t>The drums of revolt began to beat!</a:t>
            </a:r>
            <a:endParaRPr lang="en-US" sz="4800" b="1" dirty="0"/>
          </a:p>
        </p:txBody>
      </p:sp>
      <p:pic>
        <p:nvPicPr>
          <p:cNvPr id="69634" name="Picture 2"/>
          <p:cNvPicPr>
            <a:picLocks noChangeAspect="1" noChangeArrowheads="1"/>
          </p:cNvPicPr>
          <p:nvPr/>
        </p:nvPicPr>
        <p:blipFill>
          <a:blip r:embed="rId3" cstate="print"/>
          <a:srcRect/>
          <a:stretch>
            <a:fillRect/>
          </a:stretch>
        </p:blipFill>
        <p:spPr bwMode="auto">
          <a:xfrm>
            <a:off x="50837" y="4103440"/>
            <a:ext cx="2041085" cy="2687985"/>
          </a:xfrm>
          <a:prstGeom prst="rect">
            <a:avLst/>
          </a:prstGeom>
          <a:noFill/>
          <a:ln w="9525">
            <a:noFill/>
            <a:miter lim="800000"/>
            <a:headEnd/>
            <a:tailEnd/>
          </a:ln>
        </p:spPr>
      </p:pic>
      <p:sp>
        <p:nvSpPr>
          <p:cNvPr id="6" name="Rectangle 5"/>
          <p:cNvSpPr/>
          <p:nvPr/>
        </p:nvSpPr>
        <p:spPr>
          <a:xfrm>
            <a:off x="2133600" y="3429000"/>
            <a:ext cx="6858000" cy="3539430"/>
          </a:xfrm>
          <a:prstGeom prst="rect">
            <a:avLst/>
          </a:prstGeom>
        </p:spPr>
        <p:txBody>
          <a:bodyPr wrap="square">
            <a:spAutoFit/>
          </a:bodyPr>
          <a:lstStyle/>
          <a:p>
            <a:r>
              <a:rPr lang="en-US" sz="2700" b="1" dirty="0" smtClean="0"/>
              <a:t>Nat Turner’s Confession (1831):</a:t>
            </a:r>
          </a:p>
          <a:p>
            <a:r>
              <a:rPr lang="en-US" sz="2700" b="1" dirty="0" smtClean="0"/>
              <a:t>“Knowing the influence I had obtained over the minds of my fellow-servants (not by the means of conjuring and such like tricks—for to them I always spoke of such things with contempt)…I should arise and prepare myself, and slay my enemies with their own weapons.”</a:t>
            </a:r>
            <a:endParaRPr lang="en-US" sz="2700" b="1" dirty="0"/>
          </a:p>
        </p:txBody>
      </p:sp>
    </p:spTree>
    <p:extLst>
      <p:ext uri="{BB962C8B-B14F-4D97-AF65-F5344CB8AC3E}">
        <p14:creationId xmlns:p14="http://schemas.microsoft.com/office/powerpoint/2010/main" val="11477276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6200"/>
            <a:ext cx="9375131" cy="1446550"/>
          </a:xfrm>
          <a:prstGeom prst="rect">
            <a:avLst/>
          </a:prstGeom>
          <a:noFill/>
        </p:spPr>
        <p:txBody>
          <a:bodyPr wrap="none" rtlCol="0">
            <a:spAutoFit/>
          </a:bodyPr>
          <a:lstStyle/>
          <a:p>
            <a:pPr algn="ctr"/>
            <a:r>
              <a:rPr lang="en-US" sz="4400" b="1" dirty="0" smtClean="0"/>
              <a:t>National Negro Convention Movement </a:t>
            </a:r>
          </a:p>
          <a:p>
            <a:pPr algn="ctr"/>
            <a:r>
              <a:rPr lang="en-US" sz="4400" b="1" dirty="0" smtClean="0"/>
              <a:t>(1830 – 1865)</a:t>
            </a:r>
            <a:endParaRPr lang="en-US" sz="4400" b="1" dirty="0"/>
          </a:p>
        </p:txBody>
      </p:sp>
      <p:sp>
        <p:nvSpPr>
          <p:cNvPr id="4" name="TextBox 3"/>
          <p:cNvSpPr txBox="1"/>
          <p:nvPr/>
        </p:nvSpPr>
        <p:spPr>
          <a:xfrm>
            <a:off x="0" y="1565731"/>
            <a:ext cx="6096000" cy="5139869"/>
          </a:xfrm>
          <a:prstGeom prst="rect">
            <a:avLst/>
          </a:prstGeom>
          <a:noFill/>
        </p:spPr>
        <p:txBody>
          <a:bodyPr wrap="square" rtlCol="0">
            <a:spAutoFit/>
          </a:bodyPr>
          <a:lstStyle/>
          <a:p>
            <a:r>
              <a:rPr lang="en-US" sz="4400" b="1" dirty="0" smtClean="0"/>
              <a:t>1830’s</a:t>
            </a:r>
            <a:r>
              <a:rPr lang="en-US" sz="2800" b="1" dirty="0" smtClean="0"/>
              <a:t>:  General discussions often dominated by white abolitionists</a:t>
            </a:r>
          </a:p>
          <a:p>
            <a:r>
              <a:rPr lang="en-US" sz="4400" b="1" dirty="0" smtClean="0"/>
              <a:t>1840’s</a:t>
            </a:r>
            <a:r>
              <a:rPr lang="en-US" sz="2800" b="1" dirty="0" smtClean="0"/>
              <a:t>:  Blacks took charge and the Moral </a:t>
            </a:r>
            <a:r>
              <a:rPr lang="en-US" sz="2800" b="1" dirty="0" err="1" smtClean="0"/>
              <a:t>Persuasionist</a:t>
            </a:r>
            <a:r>
              <a:rPr lang="en-US" sz="2800" b="1" dirty="0" smtClean="0"/>
              <a:t> position dominated </a:t>
            </a:r>
          </a:p>
          <a:p>
            <a:r>
              <a:rPr lang="en-US" sz="2800" b="1" dirty="0" smtClean="0"/>
              <a:t>over the political struggle position</a:t>
            </a:r>
          </a:p>
          <a:p>
            <a:r>
              <a:rPr lang="en-US" sz="4400" b="1" dirty="0" smtClean="0"/>
              <a:t>1850’s</a:t>
            </a:r>
            <a:r>
              <a:rPr lang="en-US" sz="2800" b="1" dirty="0" smtClean="0"/>
              <a:t>:  After the Fugitive Slave Act was passed in 1850 positions became </a:t>
            </a:r>
          </a:p>
          <a:p>
            <a:r>
              <a:rPr lang="en-US" sz="2800" b="1" dirty="0" smtClean="0"/>
              <a:t>more militant with the </a:t>
            </a:r>
            <a:r>
              <a:rPr lang="en-US" sz="2800" b="1" dirty="0" err="1" smtClean="0"/>
              <a:t>Emigrationist</a:t>
            </a:r>
            <a:r>
              <a:rPr lang="en-US" sz="2800" b="1" dirty="0" smtClean="0"/>
              <a:t> </a:t>
            </a:r>
          </a:p>
          <a:p>
            <a:r>
              <a:rPr lang="en-US" sz="2800" b="1" dirty="0" smtClean="0"/>
              <a:t>position competing with the position </a:t>
            </a:r>
          </a:p>
          <a:p>
            <a:r>
              <a:rPr lang="en-US" sz="2800" b="1" dirty="0" smtClean="0"/>
              <a:t>to Fight Back</a:t>
            </a:r>
            <a:endParaRPr lang="en-US" sz="2800" b="1" dirty="0"/>
          </a:p>
        </p:txBody>
      </p:sp>
      <p:pic>
        <p:nvPicPr>
          <p:cNvPr id="72705" name="Picture 1"/>
          <p:cNvPicPr>
            <a:picLocks noChangeAspect="1" noChangeArrowheads="1"/>
          </p:cNvPicPr>
          <p:nvPr/>
        </p:nvPicPr>
        <p:blipFill>
          <a:blip r:embed="rId2" cstate="print"/>
          <a:srcRect l="7303" t="3290" r="7500" b="7131"/>
          <a:stretch>
            <a:fillRect/>
          </a:stretch>
        </p:blipFill>
        <p:spPr bwMode="auto">
          <a:xfrm>
            <a:off x="6096001" y="1600199"/>
            <a:ext cx="2971800" cy="5060091"/>
          </a:xfrm>
          <a:prstGeom prst="rect">
            <a:avLst/>
          </a:prstGeom>
          <a:noFill/>
          <a:ln w="9525">
            <a:noFill/>
            <a:miter lim="800000"/>
            <a:headEnd/>
            <a:tailEnd/>
          </a:ln>
        </p:spPr>
      </p:pic>
    </p:spTree>
    <p:extLst>
      <p:ext uri="{BB962C8B-B14F-4D97-AF65-F5344CB8AC3E}">
        <p14:creationId xmlns:p14="http://schemas.microsoft.com/office/powerpoint/2010/main" val="11477276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381000"/>
            <a:ext cx="5844677" cy="5632311"/>
          </a:xfrm>
          <a:prstGeom prst="rect">
            <a:avLst/>
          </a:prstGeom>
          <a:noFill/>
        </p:spPr>
        <p:txBody>
          <a:bodyPr wrap="none" rtlCol="0">
            <a:spAutoFit/>
          </a:bodyPr>
          <a:lstStyle/>
          <a:p>
            <a:pPr algn="ctr"/>
            <a:r>
              <a:rPr lang="en-US" sz="4000" b="1" dirty="0" smtClean="0"/>
              <a:t>Lecture 1:  IDEOLOGY</a:t>
            </a:r>
          </a:p>
          <a:p>
            <a:pPr algn="ctr"/>
            <a:endParaRPr lang="en-US" sz="4000" b="1" dirty="0" smtClean="0"/>
          </a:p>
          <a:p>
            <a:pPr algn="ctr"/>
            <a:r>
              <a:rPr lang="en-US" sz="4000" b="1" i="1" dirty="0" smtClean="0"/>
              <a:t>The ideological framework</a:t>
            </a:r>
          </a:p>
          <a:p>
            <a:pPr algn="ctr"/>
            <a:r>
              <a:rPr lang="en-US" sz="4000" b="1" dirty="0" smtClean="0"/>
              <a:t>Identity</a:t>
            </a:r>
          </a:p>
          <a:p>
            <a:pPr algn="ctr"/>
            <a:r>
              <a:rPr lang="en-US" sz="4000" b="1" dirty="0" smtClean="0"/>
              <a:t>Analysis</a:t>
            </a:r>
          </a:p>
          <a:p>
            <a:pPr algn="ctr"/>
            <a:r>
              <a:rPr lang="en-US" sz="4000" b="1" dirty="0" smtClean="0"/>
              <a:t>Commitment</a:t>
            </a:r>
          </a:p>
          <a:p>
            <a:pPr algn="ctr"/>
            <a:r>
              <a:rPr lang="en-US" sz="4000" b="1" dirty="0" smtClean="0"/>
              <a:t>Program</a:t>
            </a:r>
          </a:p>
          <a:p>
            <a:pPr algn="ctr"/>
            <a:r>
              <a:rPr lang="en-US" sz="4000" b="1" dirty="0" smtClean="0"/>
              <a:t>Action</a:t>
            </a:r>
          </a:p>
          <a:p>
            <a:pPr algn="ctr"/>
            <a:endParaRPr lang="en-US" sz="4000" b="1" dirty="0"/>
          </a:p>
        </p:txBody>
      </p:sp>
      <p:pic>
        <p:nvPicPr>
          <p:cNvPr id="12290" name="Picture 2"/>
          <p:cNvPicPr>
            <a:picLocks noChangeAspect="1" noChangeArrowheads="1"/>
          </p:cNvPicPr>
          <p:nvPr/>
        </p:nvPicPr>
        <p:blipFill>
          <a:blip r:embed="rId2" cstate="print"/>
          <a:srcRect t="20842" b="56202"/>
          <a:stretch>
            <a:fillRect/>
          </a:stretch>
        </p:blipFill>
        <p:spPr bwMode="auto">
          <a:xfrm>
            <a:off x="-76200" y="5486400"/>
            <a:ext cx="9525000" cy="2209800"/>
          </a:xfrm>
          <a:prstGeom prst="rect">
            <a:avLst/>
          </a:prstGeom>
          <a:noFill/>
          <a:ln w="9525">
            <a:noFill/>
            <a:miter lim="800000"/>
            <a:headEnd/>
            <a:tailEnd/>
          </a:ln>
        </p:spPr>
      </p:pic>
    </p:spTree>
    <p:extLst>
      <p:ext uri="{BB962C8B-B14F-4D97-AF65-F5344CB8AC3E}">
        <p14:creationId xmlns:p14="http://schemas.microsoft.com/office/powerpoint/2010/main" val="35573056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52400"/>
            <a:ext cx="9186617" cy="584775"/>
          </a:xfrm>
          <a:prstGeom prst="rect">
            <a:avLst/>
          </a:prstGeom>
          <a:noFill/>
        </p:spPr>
        <p:txBody>
          <a:bodyPr wrap="none" rtlCol="0">
            <a:spAutoFit/>
          </a:bodyPr>
          <a:lstStyle/>
          <a:p>
            <a:r>
              <a:rPr lang="en-US" sz="3200" b="1" dirty="0" smtClean="0"/>
              <a:t>National Negro Convention Movement (1830 – 1865)</a:t>
            </a:r>
            <a:endParaRPr lang="en-US" sz="3200" b="1" dirty="0"/>
          </a:p>
        </p:txBody>
      </p:sp>
      <p:sp>
        <p:nvSpPr>
          <p:cNvPr id="4" name="Rectangle 3"/>
          <p:cNvSpPr/>
          <p:nvPr/>
        </p:nvSpPr>
        <p:spPr>
          <a:xfrm>
            <a:off x="4343400" y="833021"/>
            <a:ext cx="4572000" cy="5262979"/>
          </a:xfrm>
          <a:prstGeom prst="rect">
            <a:avLst/>
          </a:prstGeom>
        </p:spPr>
        <p:txBody>
          <a:bodyPr wrap="square">
            <a:spAutoFit/>
          </a:bodyPr>
          <a:lstStyle/>
          <a:p>
            <a:r>
              <a:rPr lang="en-US" sz="2400" b="1" dirty="0" smtClean="0"/>
              <a:t>“the best means of abolishing slavery is the proclamation of the truth, and the best means of destroying caste is the mental, moral and industrial improvement of our people….Liberty is always sufficient to grapple with tyranny. Free speech-free discussion-peaceful agitation-the foolishness of preaching-these, under God, will subvert this giant crime, and send it reeling to its grave, as if smitten by a voice from the throne of God.”</a:t>
            </a:r>
            <a:endParaRPr lang="en-US" sz="2400" dirty="0"/>
          </a:p>
        </p:txBody>
      </p:sp>
      <p:pic>
        <p:nvPicPr>
          <p:cNvPr id="67586" name="Picture 2"/>
          <p:cNvPicPr>
            <a:picLocks noChangeAspect="1" noChangeArrowheads="1"/>
          </p:cNvPicPr>
          <p:nvPr/>
        </p:nvPicPr>
        <p:blipFill>
          <a:blip r:embed="rId2" cstate="print"/>
          <a:srcRect/>
          <a:stretch>
            <a:fillRect/>
          </a:stretch>
        </p:blipFill>
        <p:spPr bwMode="auto">
          <a:xfrm>
            <a:off x="398929" y="990600"/>
            <a:ext cx="3563471" cy="4038600"/>
          </a:xfrm>
          <a:prstGeom prst="rect">
            <a:avLst/>
          </a:prstGeom>
          <a:noFill/>
          <a:ln w="9525">
            <a:noFill/>
            <a:miter lim="800000"/>
            <a:headEnd/>
            <a:tailEnd/>
          </a:ln>
        </p:spPr>
      </p:pic>
      <p:sp>
        <p:nvSpPr>
          <p:cNvPr id="6" name="TextBox 5"/>
          <p:cNvSpPr txBox="1"/>
          <p:nvPr/>
        </p:nvSpPr>
        <p:spPr>
          <a:xfrm>
            <a:off x="674924" y="5219581"/>
            <a:ext cx="2982676" cy="800219"/>
          </a:xfrm>
          <a:prstGeom prst="rect">
            <a:avLst/>
          </a:prstGeom>
          <a:noFill/>
        </p:spPr>
        <p:txBody>
          <a:bodyPr wrap="none" rtlCol="0">
            <a:spAutoFit/>
          </a:bodyPr>
          <a:lstStyle/>
          <a:p>
            <a:pPr algn="ctr"/>
            <a:r>
              <a:rPr lang="en-US" sz="2800" b="1" dirty="0" smtClean="0"/>
              <a:t>Frederick Douglass</a:t>
            </a:r>
          </a:p>
          <a:p>
            <a:pPr algn="ctr"/>
            <a:r>
              <a:rPr lang="en-US" b="1" dirty="0" smtClean="0"/>
              <a:t>1818 - 1885</a:t>
            </a:r>
            <a:endParaRPr lang="en-US" b="1" dirty="0"/>
          </a:p>
        </p:txBody>
      </p:sp>
      <p:sp>
        <p:nvSpPr>
          <p:cNvPr id="7" name="TextBox 6"/>
          <p:cNvSpPr txBox="1"/>
          <p:nvPr/>
        </p:nvSpPr>
        <p:spPr>
          <a:xfrm>
            <a:off x="381000" y="6019800"/>
            <a:ext cx="3519746" cy="646331"/>
          </a:xfrm>
          <a:prstGeom prst="rect">
            <a:avLst/>
          </a:prstGeom>
          <a:noFill/>
        </p:spPr>
        <p:txBody>
          <a:bodyPr wrap="none" rtlCol="0">
            <a:spAutoFit/>
          </a:bodyPr>
          <a:lstStyle/>
          <a:p>
            <a:r>
              <a:rPr lang="en-US" sz="3600" b="1" dirty="0" smtClean="0"/>
              <a:t>Moral Persuasion</a:t>
            </a:r>
            <a:endParaRPr lang="en-US" sz="3600" b="1" dirty="0"/>
          </a:p>
        </p:txBody>
      </p:sp>
    </p:spTree>
    <p:extLst>
      <p:ext uri="{BB962C8B-B14F-4D97-AF65-F5344CB8AC3E}">
        <p14:creationId xmlns:p14="http://schemas.microsoft.com/office/powerpoint/2010/main" val="11477276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52400"/>
            <a:ext cx="9186617" cy="584775"/>
          </a:xfrm>
          <a:prstGeom prst="rect">
            <a:avLst/>
          </a:prstGeom>
          <a:noFill/>
        </p:spPr>
        <p:txBody>
          <a:bodyPr wrap="none" rtlCol="0">
            <a:spAutoFit/>
          </a:bodyPr>
          <a:lstStyle/>
          <a:p>
            <a:r>
              <a:rPr lang="en-US" sz="3200" b="1" dirty="0" smtClean="0"/>
              <a:t>National Negro Convention Movement (1830 – 1865)</a:t>
            </a:r>
            <a:endParaRPr lang="en-US" sz="3200" b="1" dirty="0"/>
          </a:p>
        </p:txBody>
      </p:sp>
      <p:pic>
        <p:nvPicPr>
          <p:cNvPr id="66562" name="Picture 2"/>
          <p:cNvPicPr>
            <a:picLocks noChangeAspect="1" noChangeArrowheads="1"/>
          </p:cNvPicPr>
          <p:nvPr/>
        </p:nvPicPr>
        <p:blipFill>
          <a:blip r:embed="rId2" cstate="print"/>
          <a:srcRect/>
          <a:stretch>
            <a:fillRect/>
          </a:stretch>
        </p:blipFill>
        <p:spPr bwMode="auto">
          <a:xfrm>
            <a:off x="6019800" y="1066800"/>
            <a:ext cx="2667000" cy="3939887"/>
          </a:xfrm>
          <a:prstGeom prst="rect">
            <a:avLst/>
          </a:prstGeom>
          <a:noFill/>
          <a:ln w="9525">
            <a:noFill/>
            <a:miter lim="800000"/>
            <a:headEnd/>
            <a:tailEnd/>
          </a:ln>
        </p:spPr>
      </p:pic>
      <p:sp>
        <p:nvSpPr>
          <p:cNvPr id="5" name="TextBox 4"/>
          <p:cNvSpPr txBox="1"/>
          <p:nvPr/>
        </p:nvSpPr>
        <p:spPr>
          <a:xfrm>
            <a:off x="6104914" y="5029200"/>
            <a:ext cx="2505686" cy="800219"/>
          </a:xfrm>
          <a:prstGeom prst="rect">
            <a:avLst/>
          </a:prstGeom>
          <a:noFill/>
        </p:spPr>
        <p:txBody>
          <a:bodyPr wrap="none" rtlCol="0">
            <a:spAutoFit/>
          </a:bodyPr>
          <a:lstStyle/>
          <a:p>
            <a:pPr algn="ctr"/>
            <a:r>
              <a:rPr lang="en-US" sz="2800" b="1" dirty="0" smtClean="0"/>
              <a:t>Martin Delaney</a:t>
            </a:r>
          </a:p>
          <a:p>
            <a:pPr algn="ctr"/>
            <a:r>
              <a:rPr lang="en-US" b="1" dirty="0" smtClean="0"/>
              <a:t>1812 - 1885</a:t>
            </a:r>
            <a:endParaRPr lang="en-US" b="1" dirty="0"/>
          </a:p>
        </p:txBody>
      </p:sp>
      <p:sp>
        <p:nvSpPr>
          <p:cNvPr id="6" name="TextBox 5"/>
          <p:cNvSpPr txBox="1"/>
          <p:nvPr/>
        </p:nvSpPr>
        <p:spPr>
          <a:xfrm>
            <a:off x="6248400" y="5943600"/>
            <a:ext cx="2265364" cy="646331"/>
          </a:xfrm>
          <a:prstGeom prst="rect">
            <a:avLst/>
          </a:prstGeom>
          <a:noFill/>
        </p:spPr>
        <p:txBody>
          <a:bodyPr wrap="none" rtlCol="0">
            <a:spAutoFit/>
          </a:bodyPr>
          <a:lstStyle/>
          <a:p>
            <a:r>
              <a:rPr lang="en-US" sz="3600" b="1" dirty="0" smtClean="0"/>
              <a:t>Emigration</a:t>
            </a:r>
            <a:endParaRPr lang="en-US" sz="3600" b="1" dirty="0"/>
          </a:p>
        </p:txBody>
      </p:sp>
      <p:sp>
        <p:nvSpPr>
          <p:cNvPr id="7" name="Rectangle 6"/>
          <p:cNvSpPr/>
          <p:nvPr/>
        </p:nvSpPr>
        <p:spPr>
          <a:xfrm>
            <a:off x="152400" y="685800"/>
            <a:ext cx="5715000" cy="6093976"/>
          </a:xfrm>
          <a:prstGeom prst="rect">
            <a:avLst/>
          </a:prstGeom>
        </p:spPr>
        <p:txBody>
          <a:bodyPr wrap="square">
            <a:spAutoFit/>
          </a:bodyPr>
          <a:lstStyle/>
          <a:p>
            <a:r>
              <a:rPr lang="en-US" sz="2600" b="1" dirty="0" smtClean="0"/>
              <a:t>“Our attention must be turned in direction towards those places where the black and colored man comprise, by population, and constitute by necessity of numbers, the ruling element of the body politic; and where, when occasion shall require it, the issue can be made and maintained on this basis; where our political enclosure and national edifice can be reared, established, walled, and proudly defended on this great elementary principle of original identity. Upon this solid foundation rests the fabric of every substantial political structure in the world” </a:t>
            </a:r>
            <a:endParaRPr lang="en-US" sz="2600" b="1" dirty="0"/>
          </a:p>
        </p:txBody>
      </p:sp>
    </p:spTree>
    <p:extLst>
      <p:ext uri="{BB962C8B-B14F-4D97-AF65-F5344CB8AC3E}">
        <p14:creationId xmlns:p14="http://schemas.microsoft.com/office/powerpoint/2010/main" val="11477276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28600"/>
            <a:ext cx="9186617" cy="584775"/>
          </a:xfrm>
          <a:prstGeom prst="rect">
            <a:avLst/>
          </a:prstGeom>
          <a:noFill/>
        </p:spPr>
        <p:txBody>
          <a:bodyPr wrap="none" rtlCol="0">
            <a:spAutoFit/>
          </a:bodyPr>
          <a:lstStyle/>
          <a:p>
            <a:r>
              <a:rPr lang="en-US" sz="3200" b="1" dirty="0" smtClean="0"/>
              <a:t>National Negro Convention Movement (1830 – 1865)</a:t>
            </a:r>
            <a:endParaRPr lang="en-US" sz="3200" b="1" dirty="0"/>
          </a:p>
        </p:txBody>
      </p:sp>
      <p:sp>
        <p:nvSpPr>
          <p:cNvPr id="3" name="Rectangle 2"/>
          <p:cNvSpPr/>
          <p:nvPr/>
        </p:nvSpPr>
        <p:spPr>
          <a:xfrm>
            <a:off x="3352800" y="1143000"/>
            <a:ext cx="5791200" cy="5693866"/>
          </a:xfrm>
          <a:prstGeom prst="rect">
            <a:avLst/>
          </a:prstGeom>
        </p:spPr>
        <p:txBody>
          <a:bodyPr wrap="square">
            <a:spAutoFit/>
          </a:bodyPr>
          <a:lstStyle/>
          <a:p>
            <a:pPr algn="r"/>
            <a:r>
              <a:rPr lang="en-US" sz="2800" b="1" dirty="0" smtClean="0"/>
              <a:t>If they then commence the work of death, they and not you, will be responsible for the consequences. You had better all die, die immediately, than live slaves, and entail your wretchedness upon your posterity.... However much you and all of us may desire it there is not much hope of Redemption without the shedding of blood. If you must bleed, let it all come at once-rather die freemen than live to be slaves.”    1843</a:t>
            </a:r>
            <a:endParaRPr lang="en-US" sz="2800" dirty="0"/>
          </a:p>
        </p:txBody>
      </p:sp>
      <p:pic>
        <p:nvPicPr>
          <p:cNvPr id="39937" name="Picture 1"/>
          <p:cNvPicPr>
            <a:picLocks noChangeAspect="1" noChangeArrowheads="1"/>
          </p:cNvPicPr>
          <p:nvPr/>
        </p:nvPicPr>
        <p:blipFill>
          <a:blip r:embed="rId2" cstate="print"/>
          <a:srcRect/>
          <a:stretch>
            <a:fillRect/>
          </a:stretch>
        </p:blipFill>
        <p:spPr bwMode="auto">
          <a:xfrm>
            <a:off x="152400" y="1066800"/>
            <a:ext cx="3200400" cy="4055052"/>
          </a:xfrm>
          <a:prstGeom prst="rect">
            <a:avLst/>
          </a:prstGeom>
          <a:noFill/>
          <a:ln w="9525">
            <a:noFill/>
            <a:miter lim="800000"/>
            <a:headEnd/>
            <a:tailEnd/>
          </a:ln>
        </p:spPr>
      </p:pic>
      <p:sp>
        <p:nvSpPr>
          <p:cNvPr id="5" name="TextBox 4"/>
          <p:cNvSpPr txBox="1"/>
          <p:nvPr/>
        </p:nvSpPr>
        <p:spPr>
          <a:xfrm>
            <a:off x="152400" y="6087070"/>
            <a:ext cx="3168496" cy="923330"/>
          </a:xfrm>
          <a:prstGeom prst="rect">
            <a:avLst/>
          </a:prstGeom>
          <a:noFill/>
        </p:spPr>
        <p:txBody>
          <a:bodyPr wrap="none" rtlCol="0">
            <a:spAutoFit/>
          </a:bodyPr>
          <a:lstStyle/>
          <a:p>
            <a:r>
              <a:rPr lang="en-US" sz="3600" b="1" dirty="0" smtClean="0"/>
              <a:t>Armed Struggle</a:t>
            </a:r>
          </a:p>
          <a:p>
            <a:endParaRPr lang="en-US" dirty="0"/>
          </a:p>
        </p:txBody>
      </p:sp>
      <p:sp>
        <p:nvSpPr>
          <p:cNvPr id="6" name="TextBox 5"/>
          <p:cNvSpPr txBox="1"/>
          <p:nvPr/>
        </p:nvSpPr>
        <p:spPr>
          <a:xfrm>
            <a:off x="-24845" y="5181600"/>
            <a:ext cx="3606245" cy="800219"/>
          </a:xfrm>
          <a:prstGeom prst="rect">
            <a:avLst/>
          </a:prstGeom>
          <a:noFill/>
        </p:spPr>
        <p:txBody>
          <a:bodyPr wrap="none" rtlCol="0">
            <a:spAutoFit/>
          </a:bodyPr>
          <a:lstStyle/>
          <a:p>
            <a:pPr algn="ctr"/>
            <a:r>
              <a:rPr lang="en-US" sz="2800" b="1" dirty="0" smtClean="0"/>
              <a:t>Henry Highland Garnet</a:t>
            </a:r>
          </a:p>
          <a:p>
            <a:pPr algn="ctr"/>
            <a:r>
              <a:rPr lang="en-US" b="1" dirty="0" smtClean="0"/>
              <a:t>1815 - 1888</a:t>
            </a:r>
            <a:endParaRPr lang="en-US" b="1" dirty="0"/>
          </a:p>
        </p:txBody>
      </p:sp>
    </p:spTree>
    <p:extLst>
      <p:ext uri="{BB962C8B-B14F-4D97-AF65-F5344CB8AC3E}">
        <p14:creationId xmlns:p14="http://schemas.microsoft.com/office/powerpoint/2010/main" val="11477276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6546" y="-76200"/>
            <a:ext cx="8254054" cy="923330"/>
          </a:xfrm>
          <a:prstGeom prst="rect">
            <a:avLst/>
          </a:prstGeom>
          <a:noFill/>
        </p:spPr>
        <p:txBody>
          <a:bodyPr wrap="none" rtlCol="0">
            <a:spAutoFit/>
          </a:bodyPr>
          <a:lstStyle/>
          <a:p>
            <a:r>
              <a:rPr lang="en-US" sz="5400" b="1" dirty="0" smtClean="0"/>
              <a:t>The outcomes of the debate</a:t>
            </a:r>
            <a:endParaRPr lang="en-US" sz="5400" b="1" dirty="0"/>
          </a:p>
        </p:txBody>
      </p:sp>
      <p:sp>
        <p:nvSpPr>
          <p:cNvPr id="3" name="TextBox 2"/>
          <p:cNvSpPr txBox="1"/>
          <p:nvPr/>
        </p:nvSpPr>
        <p:spPr>
          <a:xfrm>
            <a:off x="81269" y="685800"/>
            <a:ext cx="4643131" cy="6093976"/>
          </a:xfrm>
          <a:prstGeom prst="rect">
            <a:avLst/>
          </a:prstGeom>
          <a:noFill/>
        </p:spPr>
        <p:txBody>
          <a:bodyPr wrap="none" rtlCol="0">
            <a:spAutoFit/>
          </a:bodyPr>
          <a:lstStyle/>
          <a:p>
            <a:pPr marL="342900" indent="-342900"/>
            <a:r>
              <a:rPr lang="en-US" sz="3000" b="1" dirty="0" smtClean="0"/>
              <a:t>Persuasion: </a:t>
            </a:r>
          </a:p>
          <a:p>
            <a:pPr marL="342900" indent="-342900"/>
            <a:r>
              <a:rPr lang="en-US" sz="3000" b="1" dirty="0" smtClean="0"/>
              <a:t>	William Lloyd Garrison</a:t>
            </a:r>
          </a:p>
          <a:p>
            <a:pPr marL="342900" indent="-342900"/>
            <a:r>
              <a:rPr lang="en-US" sz="3000" b="1" dirty="0" smtClean="0"/>
              <a:t>	President Lincoln, </a:t>
            </a:r>
          </a:p>
          <a:p>
            <a:pPr marL="342900" indent="-342900"/>
            <a:r>
              <a:rPr lang="en-US" sz="3000" b="1" dirty="0" smtClean="0"/>
              <a:t>	Black Reconstruction </a:t>
            </a:r>
          </a:p>
          <a:p>
            <a:pPr marL="342900" indent="-342900"/>
            <a:r>
              <a:rPr lang="en-US" sz="3000" b="1" dirty="0" smtClean="0"/>
              <a:t>Emigration: </a:t>
            </a:r>
          </a:p>
          <a:p>
            <a:pPr marL="342900" indent="-342900"/>
            <a:r>
              <a:rPr lang="en-US" sz="3000" b="1" dirty="0" smtClean="0"/>
              <a:t>	Underground Railroad</a:t>
            </a:r>
          </a:p>
          <a:p>
            <a:pPr marL="342900" indent="-342900"/>
            <a:r>
              <a:rPr lang="en-US" sz="3000" b="1" dirty="0" smtClean="0"/>
              <a:t>	Canada</a:t>
            </a:r>
          </a:p>
          <a:p>
            <a:pPr marL="342900" indent="-342900"/>
            <a:r>
              <a:rPr lang="en-US" sz="3000" b="1" dirty="0" smtClean="0"/>
              <a:t>	Liberia</a:t>
            </a:r>
          </a:p>
          <a:p>
            <a:pPr marL="342900" indent="-342900"/>
            <a:r>
              <a:rPr lang="en-US" sz="3000" b="1" dirty="0" smtClean="0"/>
              <a:t>	Benjamin “Pap” Singleton</a:t>
            </a:r>
          </a:p>
          <a:p>
            <a:pPr marL="342900" indent="-342900"/>
            <a:r>
              <a:rPr lang="en-US" sz="3000" b="1" dirty="0" smtClean="0"/>
              <a:t>Fight: </a:t>
            </a:r>
          </a:p>
          <a:p>
            <a:pPr marL="342900" indent="-342900"/>
            <a:r>
              <a:rPr lang="en-US" sz="3000" b="1" dirty="0" smtClean="0"/>
              <a:t>	slave revolts</a:t>
            </a:r>
          </a:p>
          <a:p>
            <a:pPr marL="342900" indent="-342900"/>
            <a:r>
              <a:rPr lang="en-US" sz="3000" b="1" dirty="0" smtClean="0"/>
              <a:t>	John Brown</a:t>
            </a:r>
          </a:p>
          <a:p>
            <a:pPr marL="342900" indent="-342900"/>
            <a:r>
              <a:rPr lang="en-US" sz="3000" b="1" dirty="0" smtClean="0"/>
              <a:t>	Civil War</a:t>
            </a:r>
            <a:endParaRPr lang="en-US" sz="3000" b="1" dirty="0"/>
          </a:p>
        </p:txBody>
      </p:sp>
      <p:pic>
        <p:nvPicPr>
          <p:cNvPr id="9217" name="Picture 1"/>
          <p:cNvPicPr>
            <a:picLocks noChangeAspect="1" noChangeArrowheads="1"/>
          </p:cNvPicPr>
          <p:nvPr/>
        </p:nvPicPr>
        <p:blipFill>
          <a:blip r:embed="rId2" cstate="print"/>
          <a:srcRect/>
          <a:stretch>
            <a:fillRect/>
          </a:stretch>
        </p:blipFill>
        <p:spPr bwMode="auto">
          <a:xfrm>
            <a:off x="4581525" y="771525"/>
            <a:ext cx="1285875" cy="2047875"/>
          </a:xfrm>
          <a:prstGeom prst="rect">
            <a:avLst/>
          </a:prstGeom>
          <a:noFill/>
          <a:ln w="9525">
            <a:noFill/>
            <a:miter lim="800000"/>
            <a:headEnd/>
            <a:tailEnd/>
          </a:ln>
        </p:spPr>
      </p:pic>
      <p:pic>
        <p:nvPicPr>
          <p:cNvPr id="9218" name="Picture 2"/>
          <p:cNvPicPr>
            <a:picLocks noChangeAspect="1" noChangeArrowheads="1"/>
          </p:cNvPicPr>
          <p:nvPr/>
        </p:nvPicPr>
        <p:blipFill>
          <a:blip r:embed="rId3" cstate="print"/>
          <a:srcRect l="19231" t="16942" r="19231"/>
          <a:stretch>
            <a:fillRect/>
          </a:stretch>
        </p:blipFill>
        <p:spPr bwMode="auto">
          <a:xfrm>
            <a:off x="7543800" y="762000"/>
            <a:ext cx="1295400" cy="2034183"/>
          </a:xfrm>
          <a:prstGeom prst="rect">
            <a:avLst/>
          </a:prstGeom>
          <a:noFill/>
          <a:ln w="9525">
            <a:noFill/>
            <a:miter lim="800000"/>
            <a:headEnd/>
            <a:tailEnd/>
          </a:ln>
        </p:spPr>
      </p:pic>
      <p:pic>
        <p:nvPicPr>
          <p:cNvPr id="9219" name="Picture 3"/>
          <p:cNvPicPr>
            <a:picLocks noChangeAspect="1" noChangeArrowheads="1"/>
          </p:cNvPicPr>
          <p:nvPr/>
        </p:nvPicPr>
        <p:blipFill>
          <a:blip r:embed="rId4" cstate="print"/>
          <a:srcRect/>
          <a:stretch>
            <a:fillRect/>
          </a:stretch>
        </p:blipFill>
        <p:spPr bwMode="auto">
          <a:xfrm>
            <a:off x="5943600" y="838200"/>
            <a:ext cx="1447800" cy="2004018"/>
          </a:xfrm>
          <a:prstGeom prst="rect">
            <a:avLst/>
          </a:prstGeom>
          <a:noFill/>
          <a:ln w="9525">
            <a:noFill/>
            <a:miter lim="800000"/>
            <a:headEnd/>
            <a:tailEnd/>
          </a:ln>
        </p:spPr>
      </p:pic>
      <p:pic>
        <p:nvPicPr>
          <p:cNvPr id="9220" name="Picture 4"/>
          <p:cNvPicPr>
            <a:picLocks noChangeAspect="1" noChangeArrowheads="1"/>
          </p:cNvPicPr>
          <p:nvPr/>
        </p:nvPicPr>
        <p:blipFill>
          <a:blip r:embed="rId5" cstate="print"/>
          <a:srcRect/>
          <a:stretch>
            <a:fillRect/>
          </a:stretch>
        </p:blipFill>
        <p:spPr bwMode="auto">
          <a:xfrm>
            <a:off x="6858000" y="3048001"/>
            <a:ext cx="1510426" cy="1828800"/>
          </a:xfrm>
          <a:prstGeom prst="rect">
            <a:avLst/>
          </a:prstGeom>
          <a:noFill/>
          <a:ln w="9525">
            <a:noFill/>
            <a:miter lim="800000"/>
            <a:headEnd/>
            <a:tailEnd/>
          </a:ln>
        </p:spPr>
      </p:pic>
      <p:pic>
        <p:nvPicPr>
          <p:cNvPr id="9221" name="Picture 5"/>
          <p:cNvPicPr>
            <a:picLocks noChangeAspect="1" noChangeArrowheads="1"/>
          </p:cNvPicPr>
          <p:nvPr/>
        </p:nvPicPr>
        <p:blipFill>
          <a:blip r:embed="rId6" cstate="print"/>
          <a:srcRect/>
          <a:stretch>
            <a:fillRect/>
          </a:stretch>
        </p:blipFill>
        <p:spPr bwMode="auto">
          <a:xfrm>
            <a:off x="5181600" y="3048000"/>
            <a:ext cx="1348680" cy="1752600"/>
          </a:xfrm>
          <a:prstGeom prst="rect">
            <a:avLst/>
          </a:prstGeom>
          <a:noFill/>
          <a:ln w="9525">
            <a:noFill/>
            <a:miter lim="800000"/>
            <a:headEnd/>
            <a:tailEnd/>
          </a:ln>
        </p:spPr>
      </p:pic>
      <p:pic>
        <p:nvPicPr>
          <p:cNvPr id="9222" name="Picture 6"/>
          <p:cNvPicPr>
            <a:picLocks noChangeAspect="1" noChangeArrowheads="1"/>
          </p:cNvPicPr>
          <p:nvPr/>
        </p:nvPicPr>
        <p:blipFill>
          <a:blip r:embed="rId7" cstate="print"/>
          <a:srcRect/>
          <a:stretch>
            <a:fillRect/>
          </a:stretch>
        </p:blipFill>
        <p:spPr bwMode="auto">
          <a:xfrm>
            <a:off x="4419600" y="4876800"/>
            <a:ext cx="4572000" cy="1940442"/>
          </a:xfrm>
          <a:prstGeom prst="rect">
            <a:avLst/>
          </a:prstGeom>
          <a:noFill/>
          <a:ln w="9525">
            <a:noFill/>
            <a:miter lim="800000"/>
            <a:headEnd/>
            <a:tailEnd/>
          </a:ln>
        </p:spPr>
      </p:pic>
      <p:pic>
        <p:nvPicPr>
          <p:cNvPr id="9223" name="Picture 7"/>
          <p:cNvPicPr>
            <a:picLocks noChangeAspect="1" noChangeArrowheads="1"/>
          </p:cNvPicPr>
          <p:nvPr/>
        </p:nvPicPr>
        <p:blipFill>
          <a:blip r:embed="rId8" cstate="print"/>
          <a:srcRect/>
          <a:stretch>
            <a:fillRect/>
          </a:stretch>
        </p:blipFill>
        <p:spPr bwMode="auto">
          <a:xfrm>
            <a:off x="2819400" y="5105400"/>
            <a:ext cx="1371600" cy="1329690"/>
          </a:xfrm>
          <a:prstGeom prst="rect">
            <a:avLst/>
          </a:prstGeom>
          <a:noFill/>
          <a:ln w="9525">
            <a:noFill/>
            <a:miter lim="800000"/>
            <a:headEnd/>
            <a:tailEnd/>
          </a:ln>
        </p:spPr>
      </p:pic>
    </p:spTree>
    <p:extLst>
      <p:ext uri="{BB962C8B-B14F-4D97-AF65-F5344CB8AC3E}">
        <p14:creationId xmlns:p14="http://schemas.microsoft.com/office/powerpoint/2010/main" val="11477276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152400"/>
            <a:ext cx="9144000" cy="1046440"/>
          </a:xfrm>
          <a:prstGeom prst="rect">
            <a:avLst/>
          </a:prstGeom>
          <a:noFill/>
        </p:spPr>
        <p:txBody>
          <a:bodyPr wrap="square" rtlCol="0">
            <a:spAutoFit/>
          </a:bodyPr>
          <a:lstStyle/>
          <a:p>
            <a:r>
              <a:rPr lang="en-US" sz="6200" b="1" dirty="0" smtClean="0"/>
              <a:t>Self-Determination Debate</a:t>
            </a:r>
            <a:endParaRPr lang="en-US" sz="6200" b="1" dirty="0"/>
          </a:p>
        </p:txBody>
      </p:sp>
      <p:pic>
        <p:nvPicPr>
          <p:cNvPr id="68610" name="Picture 2"/>
          <p:cNvPicPr>
            <a:picLocks noChangeAspect="1" noChangeArrowheads="1"/>
          </p:cNvPicPr>
          <p:nvPr/>
        </p:nvPicPr>
        <p:blipFill>
          <a:blip r:embed="rId2" cstate="print"/>
          <a:srcRect/>
          <a:stretch>
            <a:fillRect/>
          </a:stretch>
        </p:blipFill>
        <p:spPr bwMode="auto">
          <a:xfrm>
            <a:off x="4214813" y="1647879"/>
            <a:ext cx="4776787" cy="3381321"/>
          </a:xfrm>
          <a:prstGeom prst="rect">
            <a:avLst/>
          </a:prstGeom>
          <a:noFill/>
          <a:ln w="9525">
            <a:noFill/>
            <a:miter lim="800000"/>
            <a:headEnd/>
            <a:tailEnd/>
          </a:ln>
        </p:spPr>
      </p:pic>
      <p:pic>
        <p:nvPicPr>
          <p:cNvPr id="68611" name="Picture 3"/>
          <p:cNvPicPr>
            <a:picLocks noChangeAspect="1" noChangeArrowheads="1"/>
          </p:cNvPicPr>
          <p:nvPr/>
        </p:nvPicPr>
        <p:blipFill>
          <a:blip r:embed="rId3" cstate="print"/>
          <a:srcRect l="15782" r="6887" b="36266"/>
          <a:stretch>
            <a:fillRect/>
          </a:stretch>
        </p:blipFill>
        <p:spPr bwMode="auto">
          <a:xfrm>
            <a:off x="219089" y="1633538"/>
            <a:ext cx="3819511" cy="3395662"/>
          </a:xfrm>
          <a:prstGeom prst="rect">
            <a:avLst/>
          </a:prstGeom>
          <a:noFill/>
          <a:ln w="9525">
            <a:noFill/>
            <a:miter lim="800000"/>
            <a:headEnd/>
            <a:tailEnd/>
          </a:ln>
        </p:spPr>
      </p:pic>
      <p:sp>
        <p:nvSpPr>
          <p:cNvPr id="6" name="TextBox 5"/>
          <p:cNvSpPr txBox="1"/>
          <p:nvPr/>
        </p:nvSpPr>
        <p:spPr>
          <a:xfrm>
            <a:off x="942476" y="5055513"/>
            <a:ext cx="2434193" cy="430887"/>
          </a:xfrm>
          <a:prstGeom prst="rect">
            <a:avLst/>
          </a:prstGeom>
          <a:noFill/>
        </p:spPr>
        <p:txBody>
          <a:bodyPr wrap="none" rtlCol="0">
            <a:spAutoFit/>
          </a:bodyPr>
          <a:lstStyle/>
          <a:p>
            <a:r>
              <a:rPr lang="en-US" sz="2200" b="1" dirty="0" smtClean="0"/>
              <a:t>Niagara Movement</a:t>
            </a:r>
            <a:endParaRPr lang="en-US" sz="2200" b="1" dirty="0"/>
          </a:p>
        </p:txBody>
      </p:sp>
      <p:sp>
        <p:nvSpPr>
          <p:cNvPr id="7" name="TextBox 6"/>
          <p:cNvSpPr txBox="1"/>
          <p:nvPr/>
        </p:nvSpPr>
        <p:spPr>
          <a:xfrm>
            <a:off x="4800600" y="5055513"/>
            <a:ext cx="3924792" cy="430887"/>
          </a:xfrm>
          <a:prstGeom prst="rect">
            <a:avLst/>
          </a:prstGeom>
          <a:noFill/>
        </p:spPr>
        <p:txBody>
          <a:bodyPr wrap="none" rtlCol="0">
            <a:spAutoFit/>
          </a:bodyPr>
          <a:lstStyle/>
          <a:p>
            <a:r>
              <a:rPr lang="en-US" sz="2200" b="1" dirty="0" smtClean="0"/>
              <a:t>National Negro Business League</a:t>
            </a:r>
            <a:endParaRPr lang="en-US" sz="2200" b="1" dirty="0"/>
          </a:p>
        </p:txBody>
      </p:sp>
      <p:sp>
        <p:nvSpPr>
          <p:cNvPr id="8" name="TextBox 7"/>
          <p:cNvSpPr txBox="1"/>
          <p:nvPr/>
        </p:nvSpPr>
        <p:spPr>
          <a:xfrm>
            <a:off x="-76200" y="838200"/>
            <a:ext cx="9292993" cy="600164"/>
          </a:xfrm>
          <a:prstGeom prst="rect">
            <a:avLst/>
          </a:prstGeom>
          <a:noFill/>
        </p:spPr>
        <p:txBody>
          <a:bodyPr wrap="none" rtlCol="0">
            <a:spAutoFit/>
          </a:bodyPr>
          <a:lstStyle/>
          <a:p>
            <a:r>
              <a:rPr lang="en-US" sz="3300" b="1" dirty="0" smtClean="0"/>
              <a:t>How should Black people organize their “freedom”?</a:t>
            </a:r>
            <a:endParaRPr lang="en-US" sz="3300" b="1" dirty="0"/>
          </a:p>
        </p:txBody>
      </p:sp>
      <p:sp>
        <p:nvSpPr>
          <p:cNvPr id="9" name="TextBox 8"/>
          <p:cNvSpPr txBox="1"/>
          <p:nvPr/>
        </p:nvSpPr>
        <p:spPr>
          <a:xfrm>
            <a:off x="862952" y="5715000"/>
            <a:ext cx="7766998" cy="707886"/>
          </a:xfrm>
          <a:prstGeom prst="rect">
            <a:avLst/>
          </a:prstGeom>
          <a:noFill/>
        </p:spPr>
        <p:txBody>
          <a:bodyPr wrap="none" rtlCol="0">
            <a:spAutoFit/>
          </a:bodyPr>
          <a:lstStyle/>
          <a:p>
            <a:r>
              <a:rPr lang="en-US" sz="4000" b="1" dirty="0" smtClean="0"/>
              <a:t>Segregation, Migration, Integration </a:t>
            </a:r>
            <a:endParaRPr lang="en-US" sz="4000" b="1" dirty="0"/>
          </a:p>
        </p:txBody>
      </p:sp>
    </p:spTree>
    <p:extLst>
      <p:ext uri="{BB962C8B-B14F-4D97-AF65-F5344CB8AC3E}">
        <p14:creationId xmlns:p14="http://schemas.microsoft.com/office/powerpoint/2010/main" val="11477276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76200"/>
            <a:ext cx="9319924" cy="615553"/>
          </a:xfrm>
          <a:prstGeom prst="rect">
            <a:avLst/>
          </a:prstGeom>
          <a:noFill/>
        </p:spPr>
        <p:txBody>
          <a:bodyPr wrap="none" rtlCol="0">
            <a:spAutoFit/>
          </a:bodyPr>
          <a:lstStyle/>
          <a:p>
            <a:r>
              <a:rPr lang="en-US" sz="3300" b="1" dirty="0" smtClean="0"/>
              <a:t>Context: Origin of 2</a:t>
            </a:r>
            <a:r>
              <a:rPr lang="en-US" sz="3300" b="1" baseline="30000" dirty="0" smtClean="0"/>
              <a:t>nd</a:t>
            </a:r>
            <a:r>
              <a:rPr lang="en-US" sz="3300" b="1" dirty="0" smtClean="0"/>
              <a:t> class citizenship = “freedom?”</a:t>
            </a:r>
            <a:endParaRPr lang="en-US" sz="3300" b="1" dirty="0"/>
          </a:p>
        </p:txBody>
      </p:sp>
      <p:sp>
        <p:nvSpPr>
          <p:cNvPr id="4" name="TextBox 3"/>
          <p:cNvSpPr txBox="1"/>
          <p:nvPr/>
        </p:nvSpPr>
        <p:spPr>
          <a:xfrm>
            <a:off x="3432141" y="762000"/>
            <a:ext cx="5711859" cy="6124754"/>
          </a:xfrm>
          <a:prstGeom prst="rect">
            <a:avLst/>
          </a:prstGeom>
          <a:noFill/>
        </p:spPr>
        <p:txBody>
          <a:bodyPr wrap="square" rtlCol="0">
            <a:spAutoFit/>
          </a:bodyPr>
          <a:lstStyle/>
          <a:p>
            <a:pPr algn="r"/>
            <a:r>
              <a:rPr lang="en-US" sz="2800" b="1" dirty="0" smtClean="0"/>
              <a:t>Freedom meant becoming 2</a:t>
            </a:r>
            <a:r>
              <a:rPr lang="en-US" sz="2800" b="1" baseline="30000" dirty="0" smtClean="0"/>
              <a:t>nd</a:t>
            </a:r>
            <a:r>
              <a:rPr lang="en-US" sz="2800" b="1" dirty="0" smtClean="0"/>
              <a:t> Class </a:t>
            </a:r>
          </a:p>
          <a:p>
            <a:pPr algn="r"/>
            <a:r>
              <a:rPr lang="en-US" sz="2800" b="1" dirty="0" smtClean="0"/>
              <a:t>citizens.  Constitutional </a:t>
            </a:r>
          </a:p>
          <a:p>
            <a:pPr algn="r"/>
            <a:r>
              <a:rPr lang="en-US" sz="2800" b="1" dirty="0" smtClean="0"/>
              <a:t>Amendments were ratified, 13</a:t>
            </a:r>
            <a:r>
              <a:rPr lang="en-US" sz="2800" b="1" baseline="30000" dirty="0" smtClean="0"/>
              <a:t>th</a:t>
            </a:r>
            <a:r>
              <a:rPr lang="en-US" sz="2800" b="1" dirty="0" smtClean="0"/>
              <a:t> </a:t>
            </a:r>
          </a:p>
          <a:p>
            <a:pPr algn="r"/>
            <a:r>
              <a:rPr lang="en-US" sz="2800" b="1" dirty="0" smtClean="0"/>
              <a:t>(1865), 14</a:t>
            </a:r>
            <a:r>
              <a:rPr lang="en-US" sz="2800" b="1" baseline="30000" dirty="0" smtClean="0"/>
              <a:t>th</a:t>
            </a:r>
            <a:r>
              <a:rPr lang="en-US" sz="2800" b="1" dirty="0" smtClean="0"/>
              <a:t> (1868) and 15</a:t>
            </a:r>
            <a:r>
              <a:rPr lang="en-US" sz="2800" b="1" baseline="30000" dirty="0" smtClean="0"/>
              <a:t>th</a:t>
            </a:r>
            <a:r>
              <a:rPr lang="en-US" sz="2800" b="1" dirty="0" smtClean="0"/>
              <a:t> (1870) </a:t>
            </a:r>
          </a:p>
          <a:p>
            <a:pPr algn="r"/>
            <a:r>
              <a:rPr lang="en-US" sz="2800" b="1" dirty="0" smtClean="0"/>
              <a:t>but the Reconstruction ended with </a:t>
            </a:r>
          </a:p>
          <a:p>
            <a:pPr algn="r"/>
            <a:r>
              <a:rPr lang="en-US" sz="2800" b="1" dirty="0" smtClean="0"/>
              <a:t>a betrayal in 1877.  The KKK was </a:t>
            </a:r>
          </a:p>
          <a:p>
            <a:pPr algn="r"/>
            <a:r>
              <a:rPr lang="en-US" sz="2800" b="1" dirty="0" smtClean="0"/>
              <a:t>formed in 1865 and the Supreme </a:t>
            </a:r>
          </a:p>
          <a:p>
            <a:pPr algn="r"/>
            <a:r>
              <a:rPr lang="en-US" sz="2800" b="1" dirty="0" smtClean="0"/>
              <a:t>Court sanctioned segregation in their </a:t>
            </a:r>
          </a:p>
          <a:p>
            <a:pPr algn="r"/>
            <a:r>
              <a:rPr lang="en-US" sz="2800" b="1" dirty="0" err="1" smtClean="0"/>
              <a:t>Plessy</a:t>
            </a:r>
            <a:r>
              <a:rPr lang="en-US" sz="2800" b="1" dirty="0" smtClean="0"/>
              <a:t> v. Ferguson</a:t>
            </a:r>
            <a:r>
              <a:rPr lang="en-US" sz="2800" b="1" i="1" dirty="0" smtClean="0"/>
              <a:t> “separate but </a:t>
            </a:r>
          </a:p>
          <a:p>
            <a:pPr algn="r"/>
            <a:r>
              <a:rPr lang="en-US" sz="2800" b="1" i="1" dirty="0" smtClean="0"/>
              <a:t>equal”</a:t>
            </a:r>
            <a:r>
              <a:rPr lang="en-US" sz="2800" b="1" dirty="0" smtClean="0"/>
              <a:t> ruling in 1896.  Europe held</a:t>
            </a:r>
          </a:p>
          <a:p>
            <a:pPr algn="r"/>
            <a:r>
              <a:rPr lang="en-US" sz="2800" b="1" dirty="0"/>
              <a:t>t</a:t>
            </a:r>
            <a:r>
              <a:rPr lang="en-US" sz="2800" b="1" dirty="0" smtClean="0"/>
              <a:t>heir Berlin Conference to carve up </a:t>
            </a:r>
          </a:p>
          <a:p>
            <a:pPr algn="r"/>
            <a:r>
              <a:rPr lang="en-US" sz="2800" b="1" dirty="0" smtClean="0"/>
              <a:t>Africa </a:t>
            </a:r>
            <a:r>
              <a:rPr lang="en-US" sz="2800" b="1" dirty="0"/>
              <a:t>i</a:t>
            </a:r>
            <a:r>
              <a:rPr lang="en-US" sz="2800" b="1" dirty="0" smtClean="0"/>
              <a:t>n 1884-85.  Workers </a:t>
            </a:r>
          </a:p>
          <a:p>
            <a:pPr algn="r"/>
            <a:r>
              <a:rPr lang="en-US" sz="2800" b="1" dirty="0" smtClean="0"/>
              <a:t>capitulated and to reformism in the </a:t>
            </a:r>
          </a:p>
          <a:p>
            <a:pPr algn="r"/>
            <a:r>
              <a:rPr lang="en-US" sz="2800" b="1" dirty="0" smtClean="0"/>
              <a:t>2</a:t>
            </a:r>
            <a:r>
              <a:rPr lang="en-US" sz="2800" b="1" baseline="30000" dirty="0" smtClean="0"/>
              <a:t>nd</a:t>
            </a:r>
            <a:r>
              <a:rPr lang="en-US" sz="2800" b="1" dirty="0" smtClean="0"/>
              <a:t> International (1889-1916).</a:t>
            </a:r>
            <a:endParaRPr lang="en-US" sz="2800" b="1" dirty="0"/>
          </a:p>
        </p:txBody>
      </p:sp>
      <p:pic>
        <p:nvPicPr>
          <p:cNvPr id="34817" name="Picture 1"/>
          <p:cNvPicPr>
            <a:picLocks noChangeAspect="1" noChangeArrowheads="1"/>
          </p:cNvPicPr>
          <p:nvPr/>
        </p:nvPicPr>
        <p:blipFill>
          <a:blip r:embed="rId2" cstate="print"/>
          <a:srcRect/>
          <a:stretch>
            <a:fillRect/>
          </a:stretch>
        </p:blipFill>
        <p:spPr bwMode="auto">
          <a:xfrm>
            <a:off x="142240" y="685800"/>
            <a:ext cx="3210560" cy="6019800"/>
          </a:xfrm>
          <a:prstGeom prst="rect">
            <a:avLst/>
          </a:prstGeom>
          <a:noFill/>
          <a:ln w="9525">
            <a:noFill/>
            <a:miter lim="800000"/>
            <a:headEnd/>
            <a:tailEnd/>
          </a:ln>
        </p:spPr>
      </p:pic>
    </p:spTree>
    <p:extLst>
      <p:ext uri="{BB962C8B-B14F-4D97-AF65-F5344CB8AC3E}">
        <p14:creationId xmlns:p14="http://schemas.microsoft.com/office/powerpoint/2010/main" val="11477276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609600"/>
            <a:ext cx="8520089" cy="7140416"/>
          </a:xfrm>
          <a:prstGeom prst="rect">
            <a:avLst/>
          </a:prstGeom>
          <a:noFill/>
        </p:spPr>
        <p:txBody>
          <a:bodyPr wrap="none" rtlCol="0">
            <a:spAutoFit/>
          </a:bodyPr>
          <a:lstStyle/>
          <a:p>
            <a:r>
              <a:rPr lang="en-US" sz="3600" b="1" dirty="0" smtClean="0"/>
              <a:t>Black Towns: </a:t>
            </a:r>
            <a:r>
              <a:rPr lang="en-US" sz="2600" b="1" dirty="0" smtClean="0"/>
              <a:t>From 1865 to 1920 </a:t>
            </a:r>
          </a:p>
          <a:p>
            <a:r>
              <a:rPr lang="en-US" sz="2600" b="1" dirty="0" smtClean="0"/>
              <a:t>over 50 Black towns were created</a:t>
            </a:r>
          </a:p>
          <a:p>
            <a:r>
              <a:rPr lang="en-US" sz="3600" b="1" dirty="0"/>
              <a:t>Labor: </a:t>
            </a:r>
            <a:r>
              <a:rPr lang="en-US" sz="2600" b="1" dirty="0"/>
              <a:t>NCLU formed in 1869</a:t>
            </a:r>
            <a:endParaRPr lang="en-US" sz="2600" b="1" dirty="0" smtClean="0"/>
          </a:p>
          <a:p>
            <a:r>
              <a:rPr lang="en-US" sz="3600" b="1" dirty="0" smtClean="0"/>
              <a:t>Black Schools:  </a:t>
            </a:r>
            <a:r>
              <a:rPr lang="en-US" sz="2600" b="1" dirty="0" smtClean="0"/>
              <a:t>By 1870 the </a:t>
            </a:r>
            <a:r>
              <a:rPr lang="en-US" sz="2600" b="1" dirty="0" err="1" smtClean="0"/>
              <a:t>Freedmans</a:t>
            </a:r>
            <a:r>
              <a:rPr lang="en-US" sz="2600" b="1" dirty="0" smtClean="0"/>
              <a:t> Bureau has set </a:t>
            </a:r>
          </a:p>
          <a:p>
            <a:r>
              <a:rPr lang="en-US" sz="2600" b="1" dirty="0" smtClean="0"/>
              <a:t>up over 1,000 schools for Black people.  From 1866 to 1</a:t>
            </a:r>
          </a:p>
          <a:p>
            <a:r>
              <a:rPr lang="en-US" sz="2600" b="1" dirty="0" smtClean="0"/>
              <a:t>872 the American Missionary </a:t>
            </a:r>
          </a:p>
          <a:p>
            <a:r>
              <a:rPr lang="en-US" sz="2600" b="1" dirty="0" smtClean="0"/>
              <a:t>Association set up 25 colleges </a:t>
            </a:r>
          </a:p>
          <a:p>
            <a:r>
              <a:rPr lang="en-US" sz="2600" b="1" dirty="0" smtClean="0"/>
              <a:t>including Fisk, Dillard and Shaw.</a:t>
            </a:r>
          </a:p>
          <a:p>
            <a:r>
              <a:rPr lang="en-US" sz="3600" b="1" dirty="0" smtClean="0"/>
              <a:t>Organizations:    </a:t>
            </a:r>
          </a:p>
          <a:p>
            <a:r>
              <a:rPr lang="en-US" sz="2600" b="1" dirty="0" smtClean="0"/>
              <a:t>    1896 NACWC</a:t>
            </a:r>
          </a:p>
          <a:p>
            <a:r>
              <a:rPr lang="en-US" sz="2600" b="1" dirty="0" smtClean="0"/>
              <a:t>    1909 NAACP</a:t>
            </a:r>
          </a:p>
          <a:p>
            <a:r>
              <a:rPr lang="en-US" sz="2600" b="1" dirty="0" smtClean="0"/>
              <a:t>    1910 Urban League</a:t>
            </a:r>
          </a:p>
          <a:p>
            <a:r>
              <a:rPr lang="en-US" sz="2600" b="1" dirty="0" smtClean="0"/>
              <a:t>    1914 UNIA</a:t>
            </a:r>
          </a:p>
          <a:p>
            <a:r>
              <a:rPr lang="en-US" sz="2600" b="1" dirty="0" smtClean="0"/>
              <a:t>    1920 African Blood Brotherhood</a:t>
            </a:r>
          </a:p>
          <a:p>
            <a:r>
              <a:rPr lang="en-US" sz="3600" b="1" dirty="0" smtClean="0"/>
              <a:t> </a:t>
            </a:r>
            <a:r>
              <a:rPr lang="en-US" dirty="0" smtClean="0"/>
              <a:t/>
            </a:r>
            <a:br>
              <a:rPr lang="en-US" dirty="0" smtClean="0"/>
            </a:br>
            <a:r>
              <a:rPr lang="en-US" dirty="0" smtClean="0"/>
              <a:t>	</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1" y="63626"/>
            <a:ext cx="3352800" cy="2164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6680" y="3094704"/>
            <a:ext cx="1770320" cy="1731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0" y="-76200"/>
            <a:ext cx="6521850" cy="923330"/>
          </a:xfrm>
          <a:prstGeom prst="rect">
            <a:avLst/>
          </a:prstGeom>
          <a:noFill/>
        </p:spPr>
        <p:txBody>
          <a:bodyPr wrap="none" rtlCol="0">
            <a:spAutoFit/>
          </a:bodyPr>
          <a:lstStyle/>
          <a:p>
            <a:r>
              <a:rPr lang="en-US" sz="5400" b="1" dirty="0" smtClean="0"/>
              <a:t>Context: Black Agency</a:t>
            </a:r>
            <a:endParaRPr lang="en-US" sz="5400" b="1" dirty="0"/>
          </a:p>
        </p:txBody>
      </p:sp>
      <p:pic>
        <p:nvPicPr>
          <p:cNvPr id="30722" name="Picture 2"/>
          <p:cNvPicPr>
            <a:picLocks noChangeAspect="1" noChangeArrowheads="1"/>
          </p:cNvPicPr>
          <p:nvPr/>
        </p:nvPicPr>
        <p:blipFill>
          <a:blip r:embed="rId4" cstate="print"/>
          <a:srcRect/>
          <a:stretch>
            <a:fillRect/>
          </a:stretch>
        </p:blipFill>
        <p:spPr bwMode="auto">
          <a:xfrm>
            <a:off x="3192032" y="4572000"/>
            <a:ext cx="1667048" cy="1601531"/>
          </a:xfrm>
          <a:prstGeom prst="rect">
            <a:avLst/>
          </a:prstGeom>
          <a:noFill/>
          <a:ln w="9525">
            <a:noFill/>
            <a:miter lim="800000"/>
            <a:headEnd/>
            <a:tailEnd/>
          </a:ln>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8425" y="4991100"/>
            <a:ext cx="1410855" cy="179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3124200"/>
            <a:ext cx="2346335" cy="3777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77276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p:cNvPicPr>
            <a:picLocks noChangeAspect="1" noChangeArrowheads="1"/>
          </p:cNvPicPr>
          <p:nvPr/>
        </p:nvPicPr>
        <p:blipFill>
          <a:blip r:embed="rId2" cstate="print"/>
          <a:srcRect t="2147" b="2756"/>
          <a:stretch>
            <a:fillRect/>
          </a:stretch>
        </p:blipFill>
        <p:spPr bwMode="auto">
          <a:xfrm>
            <a:off x="3223595" y="2133600"/>
            <a:ext cx="6149006" cy="4419600"/>
          </a:xfrm>
          <a:prstGeom prst="rect">
            <a:avLst/>
          </a:prstGeom>
          <a:noFill/>
          <a:ln w="9525">
            <a:noFill/>
            <a:miter lim="800000"/>
            <a:headEnd/>
            <a:tailEnd/>
          </a:ln>
        </p:spPr>
      </p:pic>
      <p:sp>
        <p:nvSpPr>
          <p:cNvPr id="4" name="TextBox 3"/>
          <p:cNvSpPr txBox="1"/>
          <p:nvPr/>
        </p:nvSpPr>
        <p:spPr>
          <a:xfrm>
            <a:off x="304800" y="0"/>
            <a:ext cx="8754961" cy="1446550"/>
          </a:xfrm>
          <a:prstGeom prst="rect">
            <a:avLst/>
          </a:prstGeom>
          <a:noFill/>
        </p:spPr>
        <p:txBody>
          <a:bodyPr wrap="none" rtlCol="0">
            <a:spAutoFit/>
          </a:bodyPr>
          <a:lstStyle/>
          <a:p>
            <a:r>
              <a:rPr lang="en-US" sz="4400" b="1" dirty="0" smtClean="0"/>
              <a:t>During Reconstruction Black agency </a:t>
            </a:r>
          </a:p>
          <a:p>
            <a:r>
              <a:rPr lang="en-US" sz="4400" b="1" dirty="0" smtClean="0"/>
              <a:t>went all the way to the US Congress!</a:t>
            </a:r>
            <a:endParaRPr lang="en-US" sz="4400" b="1"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600199"/>
            <a:ext cx="3653860" cy="5147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77276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p:cNvPicPr>
            <a:picLocks noChangeAspect="1" noChangeArrowheads="1"/>
          </p:cNvPicPr>
          <p:nvPr/>
        </p:nvPicPr>
        <p:blipFill>
          <a:blip r:embed="rId2" cstate="print"/>
          <a:srcRect/>
          <a:stretch>
            <a:fillRect/>
          </a:stretch>
        </p:blipFill>
        <p:spPr bwMode="auto">
          <a:xfrm>
            <a:off x="91440" y="781934"/>
            <a:ext cx="2497756" cy="3122195"/>
          </a:xfrm>
          <a:prstGeom prst="rect">
            <a:avLst/>
          </a:prstGeom>
          <a:noFill/>
          <a:ln w="9525">
            <a:noFill/>
            <a:miter lim="800000"/>
            <a:headEnd/>
            <a:tailEnd/>
          </a:ln>
        </p:spPr>
      </p:pic>
      <p:pic>
        <p:nvPicPr>
          <p:cNvPr id="31747" name="Picture 3"/>
          <p:cNvPicPr>
            <a:picLocks noChangeAspect="1" noChangeArrowheads="1"/>
          </p:cNvPicPr>
          <p:nvPr/>
        </p:nvPicPr>
        <p:blipFill>
          <a:blip r:embed="rId3" cstate="print"/>
          <a:srcRect/>
          <a:stretch>
            <a:fillRect/>
          </a:stretch>
        </p:blipFill>
        <p:spPr bwMode="auto">
          <a:xfrm>
            <a:off x="2667000" y="766046"/>
            <a:ext cx="2039754" cy="3138083"/>
          </a:xfrm>
          <a:prstGeom prst="rect">
            <a:avLst/>
          </a:prstGeom>
          <a:noFill/>
          <a:ln w="9525">
            <a:noFill/>
            <a:miter lim="800000"/>
            <a:headEnd/>
            <a:tailEnd/>
          </a:ln>
        </p:spPr>
      </p:pic>
      <p:pic>
        <p:nvPicPr>
          <p:cNvPr id="31748" name="Picture 4"/>
          <p:cNvPicPr>
            <a:picLocks noChangeAspect="1" noChangeArrowheads="1"/>
          </p:cNvPicPr>
          <p:nvPr/>
        </p:nvPicPr>
        <p:blipFill>
          <a:blip r:embed="rId4" cstate="print"/>
          <a:srcRect/>
          <a:stretch>
            <a:fillRect/>
          </a:stretch>
        </p:blipFill>
        <p:spPr bwMode="auto">
          <a:xfrm>
            <a:off x="4800600" y="762000"/>
            <a:ext cx="2082800" cy="3124200"/>
          </a:xfrm>
          <a:prstGeom prst="rect">
            <a:avLst/>
          </a:prstGeom>
          <a:noFill/>
          <a:ln w="9525">
            <a:noFill/>
            <a:miter lim="800000"/>
            <a:headEnd/>
            <a:tailEnd/>
          </a:ln>
        </p:spPr>
      </p:pic>
      <p:pic>
        <p:nvPicPr>
          <p:cNvPr id="31749" name="Picture 5"/>
          <p:cNvPicPr>
            <a:picLocks noChangeAspect="1" noChangeArrowheads="1"/>
          </p:cNvPicPr>
          <p:nvPr/>
        </p:nvPicPr>
        <p:blipFill>
          <a:blip r:embed="rId5" cstate="print"/>
          <a:srcRect r="44033"/>
          <a:stretch>
            <a:fillRect/>
          </a:stretch>
        </p:blipFill>
        <p:spPr bwMode="auto">
          <a:xfrm>
            <a:off x="7010400" y="757518"/>
            <a:ext cx="2057400" cy="3146611"/>
          </a:xfrm>
          <a:prstGeom prst="rect">
            <a:avLst/>
          </a:prstGeom>
          <a:noFill/>
          <a:ln w="9525">
            <a:noFill/>
            <a:miter lim="800000"/>
            <a:headEnd/>
            <a:tailEnd/>
          </a:ln>
        </p:spPr>
      </p:pic>
      <p:sp>
        <p:nvSpPr>
          <p:cNvPr id="8" name="TextBox 7"/>
          <p:cNvSpPr txBox="1"/>
          <p:nvPr/>
        </p:nvSpPr>
        <p:spPr>
          <a:xfrm>
            <a:off x="6864529" y="3962400"/>
            <a:ext cx="2279471" cy="677108"/>
          </a:xfrm>
          <a:prstGeom prst="rect">
            <a:avLst/>
          </a:prstGeom>
          <a:noFill/>
        </p:spPr>
        <p:txBody>
          <a:bodyPr wrap="none" rtlCol="0">
            <a:spAutoFit/>
          </a:bodyPr>
          <a:lstStyle/>
          <a:p>
            <a:pPr algn="ctr"/>
            <a:r>
              <a:rPr lang="en-US" sz="2000" b="1" dirty="0" smtClean="0"/>
              <a:t>Mary Church Terrell</a:t>
            </a:r>
          </a:p>
          <a:p>
            <a:pPr algn="ctr"/>
            <a:r>
              <a:rPr lang="en-US" b="1" dirty="0" smtClean="0"/>
              <a:t>1863 - 1954</a:t>
            </a:r>
            <a:endParaRPr lang="en-US" b="1" dirty="0"/>
          </a:p>
        </p:txBody>
      </p:sp>
      <p:sp>
        <p:nvSpPr>
          <p:cNvPr id="9" name="TextBox 8"/>
          <p:cNvSpPr txBox="1"/>
          <p:nvPr/>
        </p:nvSpPr>
        <p:spPr>
          <a:xfrm>
            <a:off x="4991669" y="3962400"/>
            <a:ext cx="1713931" cy="677108"/>
          </a:xfrm>
          <a:prstGeom prst="rect">
            <a:avLst/>
          </a:prstGeom>
          <a:noFill/>
        </p:spPr>
        <p:txBody>
          <a:bodyPr wrap="none" rtlCol="0">
            <a:spAutoFit/>
          </a:bodyPr>
          <a:lstStyle/>
          <a:p>
            <a:pPr algn="ctr"/>
            <a:r>
              <a:rPr lang="en-US" sz="2000" b="1" dirty="0" smtClean="0"/>
              <a:t>Anna J Cooper</a:t>
            </a:r>
          </a:p>
          <a:p>
            <a:pPr algn="ctr"/>
            <a:r>
              <a:rPr lang="en-US" b="1" dirty="0" smtClean="0"/>
              <a:t>1858 - 1964</a:t>
            </a:r>
            <a:endParaRPr lang="en-US" b="1" dirty="0"/>
          </a:p>
        </p:txBody>
      </p:sp>
      <p:sp>
        <p:nvSpPr>
          <p:cNvPr id="10" name="TextBox 9"/>
          <p:cNvSpPr txBox="1"/>
          <p:nvPr/>
        </p:nvSpPr>
        <p:spPr>
          <a:xfrm>
            <a:off x="14000" y="23336"/>
            <a:ext cx="9130000" cy="738664"/>
          </a:xfrm>
          <a:prstGeom prst="rect">
            <a:avLst/>
          </a:prstGeom>
          <a:noFill/>
        </p:spPr>
        <p:txBody>
          <a:bodyPr wrap="none" rtlCol="0">
            <a:spAutoFit/>
          </a:bodyPr>
          <a:lstStyle/>
          <a:p>
            <a:pPr algn="ctr"/>
            <a:r>
              <a:rPr lang="en-US" sz="4200" b="1" dirty="0" smtClean="0"/>
              <a:t>Self-Determination Means Women Led</a:t>
            </a:r>
            <a:endParaRPr lang="en-US" sz="4200" b="1" dirty="0"/>
          </a:p>
        </p:txBody>
      </p:sp>
      <p:sp>
        <p:nvSpPr>
          <p:cNvPr id="11" name="TextBox 10"/>
          <p:cNvSpPr txBox="1"/>
          <p:nvPr/>
        </p:nvSpPr>
        <p:spPr>
          <a:xfrm>
            <a:off x="622687" y="3962400"/>
            <a:ext cx="1358513" cy="677108"/>
          </a:xfrm>
          <a:prstGeom prst="rect">
            <a:avLst/>
          </a:prstGeom>
          <a:noFill/>
        </p:spPr>
        <p:txBody>
          <a:bodyPr wrap="none" rtlCol="0">
            <a:spAutoFit/>
          </a:bodyPr>
          <a:lstStyle/>
          <a:p>
            <a:pPr algn="ctr"/>
            <a:r>
              <a:rPr lang="en-US" sz="2000" b="1" dirty="0" smtClean="0"/>
              <a:t>Ida B Wells</a:t>
            </a:r>
          </a:p>
          <a:p>
            <a:pPr algn="ctr"/>
            <a:r>
              <a:rPr lang="en-US" b="1" dirty="0" smtClean="0"/>
              <a:t>1862 - 1931</a:t>
            </a:r>
            <a:endParaRPr lang="en-US" b="1" dirty="0"/>
          </a:p>
        </p:txBody>
      </p:sp>
      <p:sp>
        <p:nvSpPr>
          <p:cNvPr id="12" name="TextBox 11"/>
          <p:cNvSpPr txBox="1"/>
          <p:nvPr/>
        </p:nvSpPr>
        <p:spPr>
          <a:xfrm>
            <a:off x="2337156" y="3962400"/>
            <a:ext cx="2615844" cy="677108"/>
          </a:xfrm>
          <a:prstGeom prst="rect">
            <a:avLst/>
          </a:prstGeom>
          <a:noFill/>
        </p:spPr>
        <p:txBody>
          <a:bodyPr wrap="none" rtlCol="0">
            <a:spAutoFit/>
          </a:bodyPr>
          <a:lstStyle/>
          <a:p>
            <a:pPr algn="ctr"/>
            <a:r>
              <a:rPr lang="en-US" sz="2000" b="1" dirty="0" smtClean="0"/>
              <a:t>Mary McLeod Bethune</a:t>
            </a:r>
          </a:p>
          <a:p>
            <a:pPr algn="ctr"/>
            <a:r>
              <a:rPr lang="en-US" b="1" dirty="0" smtClean="0"/>
              <a:t>1875 - 1955</a:t>
            </a:r>
            <a:endParaRPr lang="en-US" b="1" dirty="0"/>
          </a:p>
        </p:txBody>
      </p:sp>
      <p:sp>
        <p:nvSpPr>
          <p:cNvPr id="13" name="Rectangle 12"/>
          <p:cNvSpPr/>
          <p:nvPr/>
        </p:nvSpPr>
        <p:spPr>
          <a:xfrm>
            <a:off x="0" y="4724400"/>
            <a:ext cx="9144000" cy="2139047"/>
          </a:xfrm>
          <a:prstGeom prst="rect">
            <a:avLst/>
          </a:prstGeom>
        </p:spPr>
        <p:txBody>
          <a:bodyPr wrap="square">
            <a:spAutoFit/>
          </a:bodyPr>
          <a:lstStyle/>
          <a:p>
            <a:r>
              <a:rPr lang="en-US" sz="1900" b="1" dirty="0" smtClean="0"/>
              <a:t>Through the National Association of Colored Women, which was formed by the union of two large organizations in July, 1896, and which is now the only national body among colored women, much good has been done in the past, and more will be accomplished in the future, we hope. Believing that it is only through the home that a people can become really good and truly great, the National Association of Colored Women has entered that sacred domain. Homes, more homes, better homes, purer homes is the text upon which our have been and will be preached.—Mary Church Terrell</a:t>
            </a:r>
            <a:endParaRPr lang="en-US" sz="1900" b="1" dirty="0"/>
          </a:p>
        </p:txBody>
      </p:sp>
    </p:spTree>
    <p:extLst>
      <p:ext uri="{BB962C8B-B14F-4D97-AF65-F5344CB8AC3E}">
        <p14:creationId xmlns:p14="http://schemas.microsoft.com/office/powerpoint/2010/main" val="11477276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p:cNvPicPr>
            <a:picLocks noChangeAspect="1" noChangeArrowheads="1"/>
          </p:cNvPicPr>
          <p:nvPr/>
        </p:nvPicPr>
        <p:blipFill>
          <a:blip r:embed="rId4" cstate="print"/>
          <a:srcRect/>
          <a:stretch>
            <a:fillRect/>
          </a:stretch>
        </p:blipFill>
        <p:spPr bwMode="auto">
          <a:xfrm>
            <a:off x="5348287" y="152400"/>
            <a:ext cx="3414713" cy="4823959"/>
          </a:xfrm>
          <a:prstGeom prst="rect">
            <a:avLst/>
          </a:prstGeom>
          <a:noFill/>
          <a:ln w="9525">
            <a:noFill/>
            <a:miter lim="800000"/>
            <a:headEnd/>
            <a:tailEnd/>
          </a:ln>
        </p:spPr>
      </p:pic>
      <p:sp>
        <p:nvSpPr>
          <p:cNvPr id="4" name="TextBox 3"/>
          <p:cNvSpPr txBox="1"/>
          <p:nvPr/>
        </p:nvSpPr>
        <p:spPr>
          <a:xfrm>
            <a:off x="5334000" y="5067181"/>
            <a:ext cx="3431132" cy="800219"/>
          </a:xfrm>
          <a:prstGeom prst="rect">
            <a:avLst/>
          </a:prstGeom>
          <a:noFill/>
        </p:spPr>
        <p:txBody>
          <a:bodyPr wrap="none" rtlCol="0">
            <a:spAutoFit/>
          </a:bodyPr>
          <a:lstStyle/>
          <a:p>
            <a:pPr algn="ctr"/>
            <a:r>
              <a:rPr lang="en-US" sz="2800" b="1" dirty="0" smtClean="0"/>
              <a:t>Booker T. Washington</a:t>
            </a:r>
          </a:p>
          <a:p>
            <a:pPr algn="ctr"/>
            <a:r>
              <a:rPr lang="en-US" b="1" dirty="0" smtClean="0"/>
              <a:t>1856 - 1915</a:t>
            </a:r>
            <a:endParaRPr lang="en-US" b="1" dirty="0"/>
          </a:p>
        </p:txBody>
      </p:sp>
      <p:sp>
        <p:nvSpPr>
          <p:cNvPr id="5" name="TextBox 4"/>
          <p:cNvSpPr txBox="1"/>
          <p:nvPr/>
        </p:nvSpPr>
        <p:spPr>
          <a:xfrm>
            <a:off x="5029200" y="5715000"/>
            <a:ext cx="4019818" cy="707886"/>
          </a:xfrm>
          <a:prstGeom prst="rect">
            <a:avLst/>
          </a:prstGeom>
          <a:noFill/>
        </p:spPr>
        <p:txBody>
          <a:bodyPr wrap="none" rtlCol="0">
            <a:spAutoFit/>
          </a:bodyPr>
          <a:lstStyle/>
          <a:p>
            <a:r>
              <a:rPr lang="en-US" sz="4000" b="1" dirty="0" err="1" smtClean="0"/>
              <a:t>Accomodationism</a:t>
            </a:r>
            <a:endParaRPr lang="en-US" sz="4000" b="1" dirty="0"/>
          </a:p>
        </p:txBody>
      </p:sp>
      <p:sp>
        <p:nvSpPr>
          <p:cNvPr id="6" name="Rectangle 5"/>
          <p:cNvSpPr/>
          <p:nvPr/>
        </p:nvSpPr>
        <p:spPr>
          <a:xfrm>
            <a:off x="0" y="152400"/>
            <a:ext cx="5181600" cy="6740307"/>
          </a:xfrm>
          <a:prstGeom prst="rect">
            <a:avLst/>
          </a:prstGeom>
        </p:spPr>
        <p:txBody>
          <a:bodyPr wrap="square">
            <a:spAutoFit/>
          </a:bodyPr>
          <a:lstStyle/>
          <a:p>
            <a:r>
              <a:rPr lang="en-US" sz="2400" b="1" dirty="0" smtClean="0"/>
              <a:t>“The wisest among my race understand that the agitation of questions of social equality is the extremist folly, and that progress in the enjoyment of all the privileges that will come to us must be the result of severe and constant struggle rather than of artificial forcing. No race that has anything to contribute to the markets of the world is long in any degree ostracized. It is important and right that all privileges of the law be ours, but it is vastly more important that we be prepared for the exercise of these privileges. The opportunity to earn a dollar in a factory just now is worth infinitely more than the opportunity to spend a dollar in an opera-house.”</a:t>
            </a:r>
            <a:endParaRPr lang="en-US" sz="2400" b="1" dirty="0"/>
          </a:p>
        </p:txBody>
      </p:sp>
      <p:pic>
        <p:nvPicPr>
          <p:cNvPr id="2" name="booker t 20060403_totn_0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22800" y="5901303"/>
            <a:ext cx="406400" cy="406400"/>
          </a:xfrm>
          <a:prstGeom prst="rect">
            <a:avLst/>
          </a:prstGeom>
        </p:spPr>
      </p:pic>
    </p:spTree>
    <p:extLst>
      <p:ext uri="{BB962C8B-B14F-4D97-AF65-F5344CB8AC3E}">
        <p14:creationId xmlns:p14="http://schemas.microsoft.com/office/powerpoint/2010/main" val="11477276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17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7600" y="256937"/>
            <a:ext cx="5383525" cy="6524863"/>
          </a:xfrm>
          <a:prstGeom prst="rect">
            <a:avLst/>
          </a:prstGeom>
          <a:noFill/>
        </p:spPr>
        <p:txBody>
          <a:bodyPr wrap="none" rtlCol="0">
            <a:spAutoFit/>
          </a:bodyPr>
          <a:lstStyle/>
          <a:p>
            <a:r>
              <a:rPr lang="en-US" sz="4000" b="1" dirty="0" smtClean="0"/>
              <a:t>Lecture 2:  Methodology</a:t>
            </a:r>
          </a:p>
          <a:p>
            <a:endParaRPr lang="en-US" sz="4000" b="1" dirty="0" smtClean="0"/>
          </a:p>
          <a:p>
            <a:r>
              <a:rPr lang="en-US" sz="4000" b="1" i="1" dirty="0" smtClean="0"/>
              <a:t>The D-7 Method</a:t>
            </a:r>
          </a:p>
          <a:p>
            <a:r>
              <a:rPr lang="en-US" sz="4000" b="1" dirty="0" smtClean="0"/>
              <a:t>D1: Definition</a:t>
            </a:r>
          </a:p>
          <a:p>
            <a:r>
              <a:rPr lang="en-US" sz="4000" b="1" dirty="0" smtClean="0"/>
              <a:t>D2: Data</a:t>
            </a:r>
          </a:p>
          <a:p>
            <a:r>
              <a:rPr lang="en-US" sz="4000" b="1" dirty="0" smtClean="0"/>
              <a:t>D3: Digitization</a:t>
            </a:r>
          </a:p>
          <a:p>
            <a:r>
              <a:rPr lang="en-US" sz="4000" b="1" dirty="0" smtClean="0"/>
              <a:t>D4: Discovery</a:t>
            </a:r>
          </a:p>
          <a:p>
            <a:r>
              <a:rPr lang="en-US" sz="4000" b="1" dirty="0" smtClean="0"/>
              <a:t>D5: Design</a:t>
            </a:r>
          </a:p>
          <a:p>
            <a:r>
              <a:rPr lang="en-US" sz="4000" b="1" dirty="0" smtClean="0"/>
              <a:t>D6: Dissemination</a:t>
            </a:r>
          </a:p>
          <a:p>
            <a:r>
              <a:rPr lang="en-US" sz="4000" b="1" dirty="0" smtClean="0"/>
              <a:t>D7: Difference</a:t>
            </a:r>
          </a:p>
          <a:p>
            <a:endParaRPr lang="en-US" dirty="0"/>
          </a:p>
        </p:txBody>
      </p:sp>
      <p:pic>
        <p:nvPicPr>
          <p:cNvPr id="13315" name="Picture 3"/>
          <p:cNvPicPr>
            <a:picLocks noChangeAspect="1" noChangeArrowheads="1"/>
          </p:cNvPicPr>
          <p:nvPr/>
        </p:nvPicPr>
        <p:blipFill>
          <a:blip r:embed="rId2" cstate="print"/>
          <a:srcRect r="53334"/>
          <a:stretch>
            <a:fillRect/>
          </a:stretch>
        </p:blipFill>
        <p:spPr bwMode="auto">
          <a:xfrm>
            <a:off x="-20320" y="-533400"/>
            <a:ext cx="3449320" cy="7391401"/>
          </a:xfrm>
          <a:prstGeom prst="rect">
            <a:avLst/>
          </a:prstGeom>
          <a:noFill/>
          <a:ln w="9525">
            <a:noFill/>
            <a:miter lim="800000"/>
            <a:headEnd/>
            <a:tailEnd/>
          </a:ln>
        </p:spPr>
      </p:pic>
    </p:spTree>
    <p:extLst>
      <p:ext uri="{BB962C8B-B14F-4D97-AF65-F5344CB8AC3E}">
        <p14:creationId xmlns:p14="http://schemas.microsoft.com/office/powerpoint/2010/main" val="7240782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p:cNvPicPr>
            <a:picLocks noChangeAspect="1" noChangeArrowheads="1"/>
          </p:cNvPicPr>
          <p:nvPr/>
        </p:nvPicPr>
        <p:blipFill>
          <a:blip r:embed="rId4" cstate="print"/>
          <a:srcRect/>
          <a:stretch>
            <a:fillRect/>
          </a:stretch>
        </p:blipFill>
        <p:spPr bwMode="auto">
          <a:xfrm>
            <a:off x="5257800" y="180380"/>
            <a:ext cx="3733800" cy="4696420"/>
          </a:xfrm>
          <a:prstGeom prst="rect">
            <a:avLst/>
          </a:prstGeom>
          <a:noFill/>
          <a:ln w="9525">
            <a:noFill/>
            <a:miter lim="800000"/>
            <a:headEnd/>
            <a:tailEnd/>
          </a:ln>
        </p:spPr>
      </p:pic>
      <p:sp>
        <p:nvSpPr>
          <p:cNvPr id="4" name="TextBox 3"/>
          <p:cNvSpPr txBox="1"/>
          <p:nvPr/>
        </p:nvSpPr>
        <p:spPr>
          <a:xfrm>
            <a:off x="5989806" y="4990981"/>
            <a:ext cx="2269789" cy="800219"/>
          </a:xfrm>
          <a:prstGeom prst="rect">
            <a:avLst/>
          </a:prstGeom>
          <a:noFill/>
        </p:spPr>
        <p:txBody>
          <a:bodyPr wrap="none" rtlCol="0">
            <a:spAutoFit/>
          </a:bodyPr>
          <a:lstStyle/>
          <a:p>
            <a:pPr algn="ctr"/>
            <a:r>
              <a:rPr lang="en-US" sz="2800" b="1" dirty="0" smtClean="0"/>
              <a:t>W.E.B. </a:t>
            </a:r>
            <a:r>
              <a:rPr lang="en-US" sz="2800" b="1" dirty="0" err="1" smtClean="0"/>
              <a:t>DuBois</a:t>
            </a:r>
            <a:endParaRPr lang="en-US" sz="2800" b="1" dirty="0" smtClean="0"/>
          </a:p>
          <a:p>
            <a:pPr algn="ctr"/>
            <a:r>
              <a:rPr lang="en-US" b="1" dirty="0" smtClean="0"/>
              <a:t>1868 - 1963</a:t>
            </a:r>
            <a:endParaRPr lang="en-US" b="1" dirty="0"/>
          </a:p>
        </p:txBody>
      </p:sp>
      <p:sp>
        <p:nvSpPr>
          <p:cNvPr id="5" name="TextBox 4"/>
          <p:cNvSpPr txBox="1"/>
          <p:nvPr/>
        </p:nvSpPr>
        <p:spPr>
          <a:xfrm>
            <a:off x="5401216" y="5767137"/>
            <a:ext cx="3446969" cy="707886"/>
          </a:xfrm>
          <a:prstGeom prst="rect">
            <a:avLst/>
          </a:prstGeom>
          <a:noFill/>
        </p:spPr>
        <p:txBody>
          <a:bodyPr wrap="none" rtlCol="0">
            <a:spAutoFit/>
          </a:bodyPr>
          <a:lstStyle/>
          <a:p>
            <a:r>
              <a:rPr lang="en-US" sz="4000" b="1" dirty="0" smtClean="0"/>
              <a:t>Transformation</a:t>
            </a:r>
            <a:endParaRPr lang="en-US" sz="4000" b="1" dirty="0"/>
          </a:p>
        </p:txBody>
      </p:sp>
      <p:sp>
        <p:nvSpPr>
          <p:cNvPr id="6" name="Rectangle 5"/>
          <p:cNvSpPr/>
          <p:nvPr/>
        </p:nvSpPr>
        <p:spPr>
          <a:xfrm>
            <a:off x="0" y="75486"/>
            <a:ext cx="5181600" cy="6817251"/>
          </a:xfrm>
          <a:prstGeom prst="rect">
            <a:avLst/>
          </a:prstGeom>
        </p:spPr>
        <p:txBody>
          <a:bodyPr wrap="square">
            <a:spAutoFit/>
          </a:bodyPr>
          <a:lstStyle/>
          <a:p>
            <a:r>
              <a:rPr lang="en-US" sz="2300" b="1" dirty="0" smtClean="0"/>
              <a:t>“Our deepest fear is not that we are inadequate. Our deepest fear is that we are powerful beyond measure. It is our light, not our darkness, that frightens us most. We ask ourselves, ‘Who am I to be brilliant, gorgeous, talented, and famous?’ Actually, who are you not to be? You are a child of God. Your playing small does not serve the world. There is nothing enlightened about shrinking so that people won't feel insecure around you. We were born to make manifest the glory of God that is within us. It's not just in some of us; it's in all of us. And when we let our own light shine, we unconsciously give other people permission to do the same. As we are liberated from our own fear, our presence automatically liberates others.” </a:t>
            </a:r>
            <a:endParaRPr lang="en-US" sz="2300" b="1" dirty="0"/>
          </a:p>
        </p:txBody>
      </p:sp>
      <p:pic>
        <p:nvPicPr>
          <p:cNvPr id="2" name="FW05511_1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959523" y="5943600"/>
            <a:ext cx="406400" cy="406400"/>
          </a:xfrm>
          <a:prstGeom prst="rect">
            <a:avLst/>
          </a:prstGeom>
        </p:spPr>
      </p:pic>
    </p:spTree>
    <p:extLst>
      <p:ext uri="{BB962C8B-B14F-4D97-AF65-F5344CB8AC3E}">
        <p14:creationId xmlns:p14="http://schemas.microsoft.com/office/powerpoint/2010/main" val="11477276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42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419600" y="242292"/>
            <a:ext cx="4747197" cy="6463308"/>
          </a:xfrm>
          <a:prstGeom prst="rect">
            <a:avLst/>
          </a:prstGeom>
          <a:noFill/>
        </p:spPr>
        <p:txBody>
          <a:bodyPr wrap="none" rtlCol="0">
            <a:spAutoFit/>
          </a:bodyPr>
          <a:lstStyle/>
          <a:p>
            <a:r>
              <a:rPr lang="en-US" dirty="0" smtClean="0"/>
              <a:t>"It seems to me," said Booker T.,</a:t>
            </a:r>
            <a:br>
              <a:rPr lang="en-US" dirty="0" smtClean="0"/>
            </a:br>
            <a:r>
              <a:rPr lang="en-US" dirty="0" smtClean="0"/>
              <a:t>"That all you folks have missed the boat</a:t>
            </a:r>
            <a:br>
              <a:rPr lang="en-US" dirty="0" smtClean="0"/>
            </a:br>
            <a:r>
              <a:rPr lang="en-US" dirty="0" smtClean="0"/>
              <a:t>Who shout about the right to vote,</a:t>
            </a:r>
            <a:br>
              <a:rPr lang="en-US" dirty="0" smtClean="0"/>
            </a:br>
            <a:r>
              <a:rPr lang="en-US" dirty="0" smtClean="0"/>
              <a:t>And spend vain days and sleepless nights</a:t>
            </a:r>
            <a:br>
              <a:rPr lang="en-US" dirty="0" smtClean="0"/>
            </a:br>
            <a:r>
              <a:rPr lang="en-US" dirty="0" smtClean="0"/>
              <a:t>In uproar over civil rights.</a:t>
            </a:r>
            <a:br>
              <a:rPr lang="en-US" dirty="0" smtClean="0"/>
            </a:br>
            <a:r>
              <a:rPr lang="en-US" dirty="0" smtClean="0"/>
              <a:t>Just keep your mouths shut, do not grouse,</a:t>
            </a:r>
            <a:br>
              <a:rPr lang="en-US" dirty="0" smtClean="0"/>
            </a:br>
            <a:r>
              <a:rPr lang="en-US" dirty="0" smtClean="0"/>
              <a:t>But work, and save, and buy a house."</a:t>
            </a:r>
            <a:br>
              <a:rPr lang="en-US" dirty="0" smtClean="0"/>
            </a:br>
            <a:r>
              <a:rPr lang="en-US" dirty="0" smtClean="0"/>
              <a:t/>
            </a:r>
            <a:br>
              <a:rPr lang="en-US" dirty="0" smtClean="0"/>
            </a:br>
            <a:r>
              <a:rPr lang="en-US" dirty="0" smtClean="0"/>
              <a:t>"I don't agree," said W.E.B.</a:t>
            </a:r>
            <a:br>
              <a:rPr lang="en-US" dirty="0" smtClean="0"/>
            </a:br>
            <a:r>
              <a:rPr lang="en-US" dirty="0" smtClean="0"/>
              <a:t>"For what can property avail</a:t>
            </a:r>
            <a:br>
              <a:rPr lang="en-US" dirty="0" smtClean="0"/>
            </a:br>
            <a:r>
              <a:rPr lang="en-US" dirty="0" smtClean="0"/>
              <a:t>If dignity and justice fail?</a:t>
            </a:r>
            <a:br>
              <a:rPr lang="en-US" dirty="0" smtClean="0"/>
            </a:br>
            <a:r>
              <a:rPr lang="en-US" dirty="0" smtClean="0"/>
              <a:t>Unless you help to make the laws,</a:t>
            </a:r>
            <a:br>
              <a:rPr lang="en-US" dirty="0" smtClean="0"/>
            </a:br>
            <a:r>
              <a:rPr lang="en-US" dirty="0" smtClean="0"/>
              <a:t>They'll steal your house with trumped-up clause.</a:t>
            </a:r>
            <a:br>
              <a:rPr lang="en-US" dirty="0" smtClean="0"/>
            </a:br>
            <a:r>
              <a:rPr lang="en-US" dirty="0" smtClean="0"/>
              <a:t>A rope's as tight, a fire as hot,</a:t>
            </a:r>
            <a:br>
              <a:rPr lang="en-US" dirty="0" smtClean="0"/>
            </a:br>
            <a:r>
              <a:rPr lang="en-US" dirty="0" smtClean="0"/>
              <a:t>No matter how much cash you've got.</a:t>
            </a:r>
            <a:br>
              <a:rPr lang="en-US" dirty="0" smtClean="0"/>
            </a:br>
            <a:r>
              <a:rPr lang="en-US" dirty="0" smtClean="0"/>
              <a:t>Speak soft, and try your little plan,</a:t>
            </a:r>
            <a:br>
              <a:rPr lang="en-US" dirty="0" smtClean="0"/>
            </a:br>
            <a:r>
              <a:rPr lang="en-US" dirty="0" smtClean="0"/>
              <a:t>But as for me, I'll be a man."</a:t>
            </a:r>
            <a:br>
              <a:rPr lang="en-US" dirty="0" smtClean="0"/>
            </a:br>
            <a:r>
              <a:rPr lang="en-US" dirty="0" smtClean="0"/>
              <a:t/>
            </a:r>
            <a:br>
              <a:rPr lang="en-US" dirty="0" smtClean="0"/>
            </a:br>
            <a:r>
              <a:rPr lang="en-US" dirty="0" smtClean="0"/>
              <a:t>"It seems to me," said Booker T.--</a:t>
            </a:r>
            <a:br>
              <a:rPr lang="en-US" dirty="0" smtClean="0"/>
            </a:br>
            <a:r>
              <a:rPr lang="en-US" dirty="0" smtClean="0"/>
              <a:t/>
            </a:r>
            <a:br>
              <a:rPr lang="en-US" dirty="0" smtClean="0"/>
            </a:br>
            <a:r>
              <a:rPr lang="en-US" dirty="0" smtClean="0"/>
              <a:t>"I don't agree,"</a:t>
            </a:r>
            <a:br>
              <a:rPr lang="en-US" dirty="0" smtClean="0"/>
            </a:br>
            <a:r>
              <a:rPr lang="en-US" dirty="0" smtClean="0"/>
              <a:t>Said W.E.B.</a:t>
            </a:r>
          </a:p>
          <a:p>
            <a:endParaRPr lang="en-US" dirty="0"/>
          </a:p>
        </p:txBody>
      </p:sp>
      <p:sp>
        <p:nvSpPr>
          <p:cNvPr id="6" name="TextBox 5"/>
          <p:cNvSpPr txBox="1"/>
          <p:nvPr/>
        </p:nvSpPr>
        <p:spPr>
          <a:xfrm>
            <a:off x="304800" y="872490"/>
            <a:ext cx="3964803" cy="5909310"/>
          </a:xfrm>
          <a:prstGeom prst="rect">
            <a:avLst/>
          </a:prstGeom>
          <a:noFill/>
        </p:spPr>
        <p:txBody>
          <a:bodyPr wrap="none" rtlCol="0">
            <a:spAutoFit/>
          </a:bodyPr>
          <a:lstStyle/>
          <a:p>
            <a:r>
              <a:rPr lang="en-US" b="1" dirty="0" smtClean="0"/>
              <a:t>Booker T. and W.E.B.</a:t>
            </a:r>
            <a:endParaRPr lang="en-US" dirty="0" smtClean="0"/>
          </a:p>
          <a:p>
            <a:r>
              <a:rPr lang="en-US" i="1" dirty="0" smtClean="0"/>
              <a:t>Booker T. Washington and W.E.B. </a:t>
            </a:r>
            <a:r>
              <a:rPr lang="en-US" i="1" dirty="0" err="1" smtClean="0"/>
              <a:t>DuBois</a:t>
            </a:r>
            <a:endParaRPr lang="en-US" dirty="0" smtClean="0"/>
          </a:p>
          <a:p>
            <a:r>
              <a:rPr lang="en-US" b="1" dirty="0" smtClean="0"/>
              <a:t>By Dudley Randall</a:t>
            </a:r>
            <a:br>
              <a:rPr lang="en-US" b="1" dirty="0" smtClean="0"/>
            </a:br>
            <a:r>
              <a:rPr lang="en-US" dirty="0" smtClean="0"/>
              <a:t/>
            </a:r>
            <a:br>
              <a:rPr lang="en-US" dirty="0" smtClean="0"/>
            </a:br>
            <a:r>
              <a:rPr lang="en-US" dirty="0" smtClean="0"/>
              <a:t>"It seems to me," said Booker T.,</a:t>
            </a:r>
            <a:br>
              <a:rPr lang="en-US" dirty="0" smtClean="0"/>
            </a:br>
            <a:r>
              <a:rPr lang="en-US" dirty="0" smtClean="0"/>
              <a:t>"It shows a mighty lot of cheek</a:t>
            </a:r>
            <a:br>
              <a:rPr lang="en-US" dirty="0" smtClean="0"/>
            </a:br>
            <a:r>
              <a:rPr lang="en-US" dirty="0" smtClean="0"/>
              <a:t>To study chemistry and Greek</a:t>
            </a:r>
            <a:br>
              <a:rPr lang="en-US" dirty="0" smtClean="0"/>
            </a:br>
            <a:r>
              <a:rPr lang="en-US" dirty="0" smtClean="0"/>
              <a:t>When Mister Charlie needs a hand</a:t>
            </a:r>
            <a:br>
              <a:rPr lang="en-US" dirty="0" smtClean="0"/>
            </a:br>
            <a:r>
              <a:rPr lang="en-US" dirty="0" smtClean="0"/>
              <a:t>To hoe the cotton on his land,</a:t>
            </a:r>
            <a:br>
              <a:rPr lang="en-US" dirty="0" smtClean="0"/>
            </a:br>
            <a:r>
              <a:rPr lang="en-US" dirty="0" smtClean="0"/>
              <a:t>And when Miss Ann looks for a cook,</a:t>
            </a:r>
            <a:br>
              <a:rPr lang="en-US" dirty="0" smtClean="0"/>
            </a:br>
            <a:r>
              <a:rPr lang="en-US" dirty="0" smtClean="0"/>
              <a:t>Why stick your nose inside a book?"</a:t>
            </a:r>
            <a:br>
              <a:rPr lang="en-US" dirty="0" smtClean="0"/>
            </a:br>
            <a:r>
              <a:rPr lang="en-US" dirty="0" smtClean="0"/>
              <a:t/>
            </a:r>
            <a:br>
              <a:rPr lang="en-US" dirty="0" smtClean="0"/>
            </a:br>
            <a:r>
              <a:rPr lang="en-US" dirty="0" smtClean="0"/>
              <a:t>"I don't agree," said W.E.B.</a:t>
            </a:r>
            <a:br>
              <a:rPr lang="en-US" dirty="0" smtClean="0"/>
            </a:br>
            <a:r>
              <a:rPr lang="en-US" dirty="0" smtClean="0"/>
              <a:t>"If I should have the drive to seek</a:t>
            </a:r>
            <a:br>
              <a:rPr lang="en-US" dirty="0" smtClean="0"/>
            </a:br>
            <a:r>
              <a:rPr lang="en-US" dirty="0" smtClean="0"/>
              <a:t>Knowledge of chemistry or Greek,</a:t>
            </a:r>
            <a:br>
              <a:rPr lang="en-US" dirty="0" smtClean="0"/>
            </a:br>
            <a:r>
              <a:rPr lang="en-US" dirty="0" smtClean="0"/>
              <a:t>I'll do it. Charles and Miss can look</a:t>
            </a:r>
            <a:br>
              <a:rPr lang="en-US" dirty="0" smtClean="0"/>
            </a:br>
            <a:r>
              <a:rPr lang="en-US" dirty="0" smtClean="0"/>
              <a:t>Another place for hand or cook, </a:t>
            </a:r>
            <a:br>
              <a:rPr lang="en-US" dirty="0" smtClean="0"/>
            </a:br>
            <a:r>
              <a:rPr lang="en-US" dirty="0" smtClean="0"/>
              <a:t>Some men rejoice in skill of hand,</a:t>
            </a:r>
            <a:br>
              <a:rPr lang="en-US" dirty="0" smtClean="0"/>
            </a:br>
            <a:r>
              <a:rPr lang="en-US" dirty="0" smtClean="0"/>
              <a:t>And some in cultivating land,</a:t>
            </a:r>
            <a:br>
              <a:rPr lang="en-US" dirty="0" smtClean="0"/>
            </a:br>
            <a:r>
              <a:rPr lang="en-US" dirty="0" smtClean="0"/>
              <a:t>But there are others who maintain</a:t>
            </a:r>
            <a:br>
              <a:rPr lang="en-US" dirty="0" smtClean="0"/>
            </a:br>
            <a:r>
              <a:rPr lang="en-US" dirty="0" smtClean="0"/>
              <a:t>The right to cultivate the brain."</a:t>
            </a:r>
            <a:endParaRPr lang="en-US" dirty="0"/>
          </a:p>
        </p:txBody>
      </p:sp>
      <p:pic>
        <p:nvPicPr>
          <p:cNvPr id="102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96240" y="61762"/>
            <a:ext cx="764403" cy="1099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285" t="18970" r="31557" b="25217"/>
          <a:stretch/>
        </p:blipFill>
        <p:spPr bwMode="auto">
          <a:xfrm>
            <a:off x="2435244" y="61762"/>
            <a:ext cx="1054054" cy="1099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65072" y="4800600"/>
            <a:ext cx="1269999"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7760088" y="6400800"/>
            <a:ext cx="1279966" cy="477054"/>
          </a:xfrm>
          <a:prstGeom prst="rect">
            <a:avLst/>
          </a:prstGeom>
          <a:noFill/>
        </p:spPr>
        <p:txBody>
          <a:bodyPr wrap="none" rtlCol="0">
            <a:spAutoFit/>
          </a:bodyPr>
          <a:lstStyle/>
          <a:p>
            <a:pPr algn="ctr"/>
            <a:r>
              <a:rPr lang="en-US" sz="1400" dirty="0" smtClean="0"/>
              <a:t>Dudley Randall</a:t>
            </a:r>
          </a:p>
          <a:p>
            <a:pPr algn="ctr"/>
            <a:r>
              <a:rPr lang="en-US" sz="1100" dirty="0" smtClean="0"/>
              <a:t>1914-2000</a:t>
            </a:r>
            <a:endParaRPr lang="en-US" sz="1100" dirty="0"/>
          </a:p>
        </p:txBody>
      </p:sp>
    </p:spTree>
    <p:extLst>
      <p:ext uri="{BB962C8B-B14F-4D97-AF65-F5344CB8AC3E}">
        <p14:creationId xmlns:p14="http://schemas.microsoft.com/office/powerpoint/2010/main" val="20998079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47898" y="5029200"/>
            <a:ext cx="2420278" cy="800219"/>
          </a:xfrm>
          <a:prstGeom prst="rect">
            <a:avLst/>
          </a:prstGeom>
          <a:noFill/>
        </p:spPr>
        <p:txBody>
          <a:bodyPr wrap="none" rtlCol="0">
            <a:spAutoFit/>
          </a:bodyPr>
          <a:lstStyle/>
          <a:p>
            <a:pPr algn="ctr"/>
            <a:r>
              <a:rPr lang="en-US" sz="2800" b="1" dirty="0" smtClean="0"/>
              <a:t>Marcus Garvey</a:t>
            </a:r>
          </a:p>
          <a:p>
            <a:pPr algn="ctr"/>
            <a:r>
              <a:rPr lang="en-US" b="1" dirty="0" smtClean="0"/>
              <a:t>1887 - 1940</a:t>
            </a:r>
            <a:endParaRPr lang="en-US" b="1" dirty="0"/>
          </a:p>
        </p:txBody>
      </p:sp>
      <p:pic>
        <p:nvPicPr>
          <p:cNvPr id="37889" name="Picture 1"/>
          <p:cNvPicPr>
            <a:picLocks noChangeAspect="1" noChangeArrowheads="1"/>
          </p:cNvPicPr>
          <p:nvPr/>
        </p:nvPicPr>
        <p:blipFill>
          <a:blip r:embed="rId2" cstate="print"/>
          <a:srcRect/>
          <a:stretch>
            <a:fillRect/>
          </a:stretch>
        </p:blipFill>
        <p:spPr bwMode="auto">
          <a:xfrm>
            <a:off x="5324475" y="152400"/>
            <a:ext cx="3667125" cy="4757351"/>
          </a:xfrm>
          <a:prstGeom prst="rect">
            <a:avLst/>
          </a:prstGeom>
          <a:noFill/>
          <a:ln w="9525">
            <a:noFill/>
            <a:miter lim="800000"/>
            <a:headEnd/>
            <a:tailEnd/>
          </a:ln>
        </p:spPr>
      </p:pic>
      <p:sp>
        <p:nvSpPr>
          <p:cNvPr id="4" name="TextBox 3"/>
          <p:cNvSpPr txBox="1"/>
          <p:nvPr/>
        </p:nvSpPr>
        <p:spPr>
          <a:xfrm>
            <a:off x="5455905" y="5943600"/>
            <a:ext cx="3404265" cy="769441"/>
          </a:xfrm>
          <a:prstGeom prst="rect">
            <a:avLst/>
          </a:prstGeom>
          <a:noFill/>
        </p:spPr>
        <p:txBody>
          <a:bodyPr wrap="none" rtlCol="0">
            <a:spAutoFit/>
          </a:bodyPr>
          <a:lstStyle/>
          <a:p>
            <a:r>
              <a:rPr lang="en-US" sz="4400" b="1" dirty="0" smtClean="0"/>
              <a:t>Back to Africa</a:t>
            </a:r>
            <a:endParaRPr lang="en-US" sz="4400" b="1" dirty="0"/>
          </a:p>
        </p:txBody>
      </p:sp>
      <p:sp>
        <p:nvSpPr>
          <p:cNvPr id="6" name="Rectangle 5"/>
          <p:cNvSpPr/>
          <p:nvPr/>
        </p:nvSpPr>
        <p:spPr>
          <a:xfrm>
            <a:off x="304800" y="448270"/>
            <a:ext cx="4572000" cy="1200329"/>
          </a:xfrm>
          <a:prstGeom prst="rect">
            <a:avLst/>
          </a:prstGeom>
        </p:spPr>
        <p:txBody>
          <a:bodyPr>
            <a:spAutoFit/>
          </a:bodyPr>
          <a:lstStyle/>
          <a:p>
            <a:r>
              <a:rPr lang="en-US" sz="2400" b="1" dirty="0" smtClean="0"/>
              <a:t>A people without the knowledge of their past history, origin and culture is like a tree without roots. </a:t>
            </a:r>
            <a:endParaRPr lang="en-US" sz="2400" b="1" dirty="0"/>
          </a:p>
        </p:txBody>
      </p:sp>
      <p:sp>
        <p:nvSpPr>
          <p:cNvPr id="7" name="Rectangle 6"/>
          <p:cNvSpPr/>
          <p:nvPr/>
        </p:nvSpPr>
        <p:spPr>
          <a:xfrm>
            <a:off x="304800" y="1700078"/>
            <a:ext cx="4572000" cy="830997"/>
          </a:xfrm>
          <a:prstGeom prst="rect">
            <a:avLst/>
          </a:prstGeom>
        </p:spPr>
        <p:txBody>
          <a:bodyPr>
            <a:spAutoFit/>
          </a:bodyPr>
          <a:lstStyle/>
          <a:p>
            <a:r>
              <a:rPr lang="en-US" sz="2400" b="1" dirty="0" smtClean="0"/>
              <a:t>Africa for the Africans... at home and abroad! </a:t>
            </a:r>
          </a:p>
        </p:txBody>
      </p:sp>
      <p:sp>
        <p:nvSpPr>
          <p:cNvPr id="8" name="Rectangle 7"/>
          <p:cNvSpPr/>
          <p:nvPr/>
        </p:nvSpPr>
        <p:spPr>
          <a:xfrm>
            <a:off x="304800" y="4225334"/>
            <a:ext cx="4572000" cy="1569660"/>
          </a:xfrm>
          <a:prstGeom prst="rect">
            <a:avLst/>
          </a:prstGeom>
        </p:spPr>
        <p:txBody>
          <a:bodyPr>
            <a:spAutoFit/>
          </a:bodyPr>
          <a:lstStyle/>
          <a:p>
            <a:r>
              <a:rPr lang="en-US" sz="2400" b="1" dirty="0" smtClean="0"/>
              <a:t>God and Nature first made us what we are, and then out of our own created genius we make ourselves what we want to be.  </a:t>
            </a:r>
            <a:endParaRPr lang="en-US" sz="2400" b="1" dirty="0"/>
          </a:p>
        </p:txBody>
      </p:sp>
      <p:sp>
        <p:nvSpPr>
          <p:cNvPr id="9" name="TextBox 8"/>
          <p:cNvSpPr txBox="1"/>
          <p:nvPr/>
        </p:nvSpPr>
        <p:spPr>
          <a:xfrm>
            <a:off x="304800" y="2590800"/>
            <a:ext cx="4461799" cy="1569660"/>
          </a:xfrm>
          <a:prstGeom prst="rect">
            <a:avLst/>
          </a:prstGeom>
          <a:noFill/>
        </p:spPr>
        <p:txBody>
          <a:bodyPr wrap="none" rtlCol="0">
            <a:spAutoFit/>
          </a:bodyPr>
          <a:lstStyle/>
          <a:p>
            <a:r>
              <a:rPr lang="en-US" sz="2400" b="1" dirty="0" smtClean="0"/>
              <a:t>I have no desire to take all black </a:t>
            </a:r>
          </a:p>
          <a:p>
            <a:r>
              <a:rPr lang="en-US" sz="2400" b="1" dirty="0" smtClean="0"/>
              <a:t>people back to Africa; there are </a:t>
            </a:r>
          </a:p>
          <a:p>
            <a:r>
              <a:rPr lang="en-US" sz="2400" b="1" dirty="0" smtClean="0"/>
              <a:t>blacks who are no good here and </a:t>
            </a:r>
          </a:p>
          <a:p>
            <a:r>
              <a:rPr lang="en-US" sz="2400" b="1" dirty="0" smtClean="0"/>
              <a:t>will likewise be no good there</a:t>
            </a:r>
            <a:r>
              <a:rPr lang="en-US" dirty="0" smtClean="0"/>
              <a:t>.</a:t>
            </a:r>
            <a:endParaRPr lang="en-US" dirty="0"/>
          </a:p>
        </p:txBody>
      </p:sp>
    </p:spTree>
    <p:extLst>
      <p:ext uri="{BB962C8B-B14F-4D97-AF65-F5344CB8AC3E}">
        <p14:creationId xmlns:p14="http://schemas.microsoft.com/office/powerpoint/2010/main" val="114772763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055691085"/>
              </p:ext>
            </p:extLst>
          </p:nvPr>
        </p:nvGraphicFramePr>
        <p:xfrm>
          <a:off x="76200" y="924025"/>
          <a:ext cx="8991600" cy="3205480"/>
        </p:xfrm>
        <a:graphic>
          <a:graphicData uri="http://schemas.openxmlformats.org/drawingml/2006/table">
            <a:tbl>
              <a:tblPr firstRow="1" bandRow="1">
                <a:tableStyleId>{5C22544A-7EE6-4342-B048-85BDC9FD1C3A}</a:tableStyleId>
              </a:tblPr>
              <a:tblGrid>
                <a:gridCol w="1613877"/>
                <a:gridCol w="1921282"/>
                <a:gridCol w="2843497"/>
                <a:gridCol w="2612944"/>
              </a:tblGrid>
              <a:tr h="370840">
                <a:tc>
                  <a:txBody>
                    <a:bodyPr/>
                    <a:lstStyle/>
                    <a:p>
                      <a:endParaRPr lang="en-US" dirty="0"/>
                    </a:p>
                  </a:txBody>
                  <a:tcPr/>
                </a:tc>
                <a:tc>
                  <a:txBody>
                    <a:bodyPr/>
                    <a:lstStyle/>
                    <a:p>
                      <a:r>
                        <a:rPr lang="en-US" dirty="0" smtClean="0"/>
                        <a:t>Marcus Garvey</a:t>
                      </a:r>
                      <a:endParaRPr lang="en-US" dirty="0"/>
                    </a:p>
                  </a:txBody>
                  <a:tcPr/>
                </a:tc>
                <a:tc>
                  <a:txBody>
                    <a:bodyPr/>
                    <a:lstStyle/>
                    <a:p>
                      <a:r>
                        <a:rPr lang="en-US" dirty="0" smtClean="0"/>
                        <a:t>W.E.B. </a:t>
                      </a:r>
                      <a:r>
                        <a:rPr lang="en-US" dirty="0" err="1" smtClean="0"/>
                        <a:t>DuBois</a:t>
                      </a:r>
                      <a:endParaRPr lang="en-US" dirty="0"/>
                    </a:p>
                  </a:txBody>
                  <a:tcPr/>
                </a:tc>
                <a:tc>
                  <a:txBody>
                    <a:bodyPr/>
                    <a:lstStyle/>
                    <a:p>
                      <a:r>
                        <a:rPr lang="en-US" dirty="0" smtClean="0"/>
                        <a:t>Booker T Washington</a:t>
                      </a:r>
                      <a:endParaRPr lang="en-US" dirty="0"/>
                    </a:p>
                  </a:txBody>
                  <a:tcPr/>
                </a:tc>
              </a:tr>
              <a:tr h="370840">
                <a:tc>
                  <a:txBody>
                    <a:bodyPr/>
                    <a:lstStyle/>
                    <a:p>
                      <a:r>
                        <a:rPr lang="en-US" dirty="0" smtClean="0"/>
                        <a:t>Organization</a:t>
                      </a:r>
                      <a:endParaRPr lang="en-US" dirty="0"/>
                    </a:p>
                  </a:txBody>
                  <a:tcPr/>
                </a:tc>
                <a:tc>
                  <a:txBody>
                    <a:bodyPr/>
                    <a:lstStyle/>
                    <a:p>
                      <a:r>
                        <a:rPr lang="en-US" dirty="0" smtClean="0"/>
                        <a:t>UNIA</a:t>
                      </a:r>
                      <a:endParaRPr lang="en-US" dirty="0"/>
                    </a:p>
                  </a:txBody>
                  <a:tcPr/>
                </a:tc>
                <a:tc>
                  <a:txBody>
                    <a:bodyPr/>
                    <a:lstStyle/>
                    <a:p>
                      <a:r>
                        <a:rPr lang="en-US" dirty="0" smtClean="0"/>
                        <a:t>Atlanta University</a:t>
                      </a:r>
                    </a:p>
                    <a:p>
                      <a:r>
                        <a:rPr lang="en-US" dirty="0" smtClean="0"/>
                        <a:t>Niagara Movement</a:t>
                      </a:r>
                    </a:p>
                    <a:p>
                      <a:r>
                        <a:rPr lang="en-US" dirty="0" smtClean="0"/>
                        <a:t>NAACP</a:t>
                      </a:r>
                      <a:endParaRPr lang="en-US" dirty="0"/>
                    </a:p>
                  </a:txBody>
                  <a:tcPr/>
                </a:tc>
                <a:tc>
                  <a:txBody>
                    <a:bodyPr/>
                    <a:lstStyle/>
                    <a:p>
                      <a:r>
                        <a:rPr lang="en-US" dirty="0" smtClean="0"/>
                        <a:t>Tuskegee Institute</a:t>
                      </a:r>
                    </a:p>
                    <a:p>
                      <a:r>
                        <a:rPr lang="en-US" dirty="0" smtClean="0"/>
                        <a:t>NNBL</a:t>
                      </a:r>
                      <a:endParaRPr lang="en-US" dirty="0"/>
                    </a:p>
                  </a:txBody>
                  <a:tcPr/>
                </a:tc>
              </a:tr>
              <a:tr h="370840">
                <a:tc>
                  <a:txBody>
                    <a:bodyPr/>
                    <a:lstStyle/>
                    <a:p>
                      <a:r>
                        <a:rPr lang="en-US" dirty="0" smtClean="0"/>
                        <a:t>Conferences</a:t>
                      </a:r>
                      <a:endParaRPr lang="en-US" dirty="0"/>
                    </a:p>
                  </a:txBody>
                  <a:tcPr/>
                </a:tc>
                <a:tc>
                  <a:txBody>
                    <a:bodyPr/>
                    <a:lstStyle/>
                    <a:p>
                      <a:r>
                        <a:rPr lang="en-US" dirty="0" smtClean="0"/>
                        <a:t>International conventions</a:t>
                      </a:r>
                      <a:endParaRPr lang="en-US" dirty="0"/>
                    </a:p>
                  </a:txBody>
                  <a:tcPr/>
                </a:tc>
                <a:tc>
                  <a:txBody>
                    <a:bodyPr/>
                    <a:lstStyle/>
                    <a:p>
                      <a:r>
                        <a:rPr lang="en-US" dirty="0" smtClean="0"/>
                        <a:t>Atlanta Univ. Conferences</a:t>
                      </a:r>
                    </a:p>
                    <a:p>
                      <a:r>
                        <a:rPr lang="en-US" dirty="0" smtClean="0"/>
                        <a:t>Pan African Congresses</a:t>
                      </a:r>
                      <a:endParaRPr lang="en-US" dirty="0"/>
                    </a:p>
                  </a:txBody>
                  <a:tcPr/>
                </a:tc>
                <a:tc>
                  <a:txBody>
                    <a:bodyPr/>
                    <a:lstStyle/>
                    <a:p>
                      <a:r>
                        <a:rPr lang="en-US" dirty="0" smtClean="0"/>
                        <a:t>Tuskegee annual</a:t>
                      </a:r>
                    </a:p>
                    <a:p>
                      <a:r>
                        <a:rPr lang="en-US" dirty="0" smtClean="0"/>
                        <a:t>NNBL annual</a:t>
                      </a:r>
                      <a:endParaRPr lang="en-US" dirty="0"/>
                    </a:p>
                  </a:txBody>
                  <a:tcPr/>
                </a:tc>
              </a:tr>
              <a:tr h="370840">
                <a:tc>
                  <a:txBody>
                    <a:bodyPr/>
                    <a:lstStyle/>
                    <a:p>
                      <a:r>
                        <a:rPr lang="en-US" dirty="0" smtClean="0"/>
                        <a:t>Periodicals</a:t>
                      </a:r>
                      <a:endParaRPr lang="en-US" dirty="0"/>
                    </a:p>
                  </a:txBody>
                  <a:tcPr/>
                </a:tc>
                <a:tc>
                  <a:txBody>
                    <a:bodyPr/>
                    <a:lstStyle/>
                    <a:p>
                      <a:r>
                        <a:rPr lang="en-US" dirty="0" smtClean="0"/>
                        <a:t>The Negro World</a:t>
                      </a:r>
                      <a:endParaRPr lang="en-US" dirty="0"/>
                    </a:p>
                  </a:txBody>
                  <a:tcPr/>
                </a:tc>
                <a:tc>
                  <a:txBody>
                    <a:bodyPr/>
                    <a:lstStyle/>
                    <a:p>
                      <a:r>
                        <a:rPr lang="en-US" dirty="0" err="1" smtClean="0"/>
                        <a:t>Phylon</a:t>
                      </a:r>
                      <a:endParaRPr lang="en-US" dirty="0" smtClean="0"/>
                    </a:p>
                    <a:p>
                      <a:r>
                        <a:rPr lang="en-US" dirty="0" smtClean="0"/>
                        <a:t>Crisis</a:t>
                      </a:r>
                      <a:endParaRPr lang="en-US" dirty="0"/>
                    </a:p>
                  </a:txBody>
                  <a:tcPr/>
                </a:tc>
                <a:tc>
                  <a:txBody>
                    <a:bodyPr/>
                    <a:lstStyle/>
                    <a:p>
                      <a:r>
                        <a:rPr lang="en-US" dirty="0" smtClean="0"/>
                        <a:t>The New York Age</a:t>
                      </a:r>
                      <a:endParaRPr lang="en-US" dirty="0"/>
                    </a:p>
                  </a:txBody>
                  <a:tcPr/>
                </a:tc>
              </a:tr>
              <a:tr h="370840">
                <a:tc>
                  <a:txBody>
                    <a:bodyPr/>
                    <a:lstStyle/>
                    <a:p>
                      <a:r>
                        <a:rPr lang="en-US" dirty="0" smtClean="0"/>
                        <a:t>Books</a:t>
                      </a:r>
                      <a:endParaRPr lang="en-US" dirty="0"/>
                    </a:p>
                  </a:txBody>
                  <a:tcPr/>
                </a:tc>
                <a:tc>
                  <a:txBody>
                    <a:bodyPr/>
                    <a:lstStyle/>
                    <a:p>
                      <a:r>
                        <a:rPr lang="en-US" dirty="0" smtClean="0"/>
                        <a:t>Philosophy and Opinions</a:t>
                      </a:r>
                      <a:endParaRPr lang="en-US" dirty="0"/>
                    </a:p>
                  </a:txBody>
                  <a:tcPr/>
                </a:tc>
                <a:tc>
                  <a:txBody>
                    <a:bodyPr/>
                    <a:lstStyle/>
                    <a:p>
                      <a:r>
                        <a:rPr lang="en-US" dirty="0" smtClean="0"/>
                        <a:t>Three Autobiographies</a:t>
                      </a:r>
                      <a:endParaRPr lang="en-US" dirty="0"/>
                    </a:p>
                  </a:txBody>
                  <a:tcPr/>
                </a:tc>
                <a:tc>
                  <a:txBody>
                    <a:bodyPr/>
                    <a:lstStyle/>
                    <a:p>
                      <a:r>
                        <a:rPr lang="en-US" dirty="0" smtClean="0"/>
                        <a:t>Up From Slavery</a:t>
                      </a:r>
                      <a:endParaRPr lang="en-US" dirty="0"/>
                    </a:p>
                  </a:txBody>
                  <a:tcPr/>
                </a:tc>
              </a:tr>
            </a:tbl>
          </a:graphicData>
        </a:graphic>
      </p:graphicFrame>
      <p:sp>
        <p:nvSpPr>
          <p:cNvPr id="6" name="TextBox 5"/>
          <p:cNvSpPr txBox="1"/>
          <p:nvPr/>
        </p:nvSpPr>
        <p:spPr>
          <a:xfrm>
            <a:off x="0" y="152400"/>
            <a:ext cx="9144000" cy="707886"/>
          </a:xfrm>
          <a:prstGeom prst="rect">
            <a:avLst/>
          </a:prstGeom>
          <a:noFill/>
        </p:spPr>
        <p:txBody>
          <a:bodyPr wrap="square" rtlCol="0">
            <a:spAutoFit/>
          </a:bodyPr>
          <a:lstStyle/>
          <a:p>
            <a:pPr algn="ctr"/>
            <a:r>
              <a:rPr lang="en-US" sz="4000" b="1" dirty="0" smtClean="0"/>
              <a:t>20</a:t>
            </a:r>
            <a:r>
              <a:rPr lang="en-US" sz="4000" b="1" baseline="30000" dirty="0" smtClean="0"/>
              <a:t>th</a:t>
            </a:r>
            <a:r>
              <a:rPr lang="en-US" sz="4000" b="1" dirty="0" smtClean="0"/>
              <a:t> century drama of dogma and debate</a:t>
            </a:r>
            <a:endParaRPr lang="en-US" sz="4000" b="1" dirty="0"/>
          </a:p>
        </p:txBody>
      </p:sp>
      <p:sp>
        <p:nvSpPr>
          <p:cNvPr id="8" name="Rectangle 1"/>
          <p:cNvSpPr>
            <a:spLocks noChangeArrowheads="1"/>
          </p:cNvSpPr>
          <p:nvPr/>
        </p:nvSpPr>
        <p:spPr bwMode="auto">
          <a:xfrm>
            <a:off x="0" y="4319587"/>
            <a:ext cx="9144000"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400" b="1" dirty="0" smtClean="0">
                <a:latin typeface="Arial" charset="0"/>
                <a:cs typeface="Arial" charset="0"/>
              </a:rPr>
              <a:t>“</a:t>
            </a:r>
            <a:r>
              <a:rPr kumimoji="0" lang="en-US" sz="1400" b="1" i="0" u="none" strike="noStrike" cap="none" normalizeH="0" baseline="0" dirty="0" smtClean="0">
                <a:ln>
                  <a:noFill/>
                </a:ln>
                <a:solidFill>
                  <a:schemeClr val="tx1"/>
                </a:solidFill>
                <a:effectLst/>
                <a:latin typeface="Arial" charset="0"/>
                <a:cs typeface="Arial" charset="0"/>
              </a:rPr>
              <a:t>...Garvey is a sincere, hard-working idealist; he is also a stubborn, domineering leader of the mass; he has worthy industrial and commercial schemes but is an inexperienced businessman. His dreams of Negro industry, commerce and the ultimate freedom of Africa are feasible; but his methods are bombastic, wasteful, illogical and ineffective and almost illegal...”—Du Bois, </a:t>
            </a:r>
            <a:r>
              <a:rPr kumimoji="0" lang="en-US" sz="1400" b="1" i="1" u="none" strike="noStrike" cap="none" normalizeH="0" baseline="0" dirty="0" smtClean="0">
                <a:ln>
                  <a:noFill/>
                </a:ln>
                <a:solidFill>
                  <a:schemeClr val="tx1"/>
                </a:solidFill>
                <a:effectLst/>
                <a:latin typeface="Arial" charset="0"/>
                <a:cs typeface="Arial" charset="0"/>
              </a:rPr>
              <a:t>The Crisis</a:t>
            </a:r>
            <a:r>
              <a:rPr kumimoji="0" lang="en-US" sz="1400" b="1" i="0" u="none" strike="noStrike" cap="none" normalizeH="0" baseline="0" dirty="0" smtClean="0">
                <a:ln>
                  <a:noFill/>
                </a:ln>
                <a:solidFill>
                  <a:schemeClr val="tx1"/>
                </a:solidFill>
                <a:effectLst/>
                <a:latin typeface="Arial" charset="0"/>
                <a:cs typeface="Arial" charset="0"/>
              </a:rPr>
              <a:t>, January 1921</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lang="en-US" sz="1400" b="1" dirty="0" smtClean="0">
                <a:latin typeface="Arial" charset="0"/>
                <a:cs typeface="Arial" charset="0"/>
              </a:rPr>
              <a:t>“</a:t>
            </a:r>
            <a:r>
              <a:rPr kumimoji="0" lang="en-US" sz="1400" b="1" i="0" u="none" strike="noStrike" cap="none" normalizeH="0" baseline="0" dirty="0" smtClean="0">
                <a:ln>
                  <a:noFill/>
                </a:ln>
                <a:solidFill>
                  <a:schemeClr val="tx1"/>
                </a:solidFill>
                <a:effectLst/>
                <a:latin typeface="Arial" charset="0"/>
                <a:cs typeface="Arial" charset="0"/>
              </a:rPr>
              <a:t>As we study the personality of Du Bois, we find that he only appreciates one type of men, and that is the cultured, refined type which lingers around universities and attends pink tea affairs. The men of dynamic force of the Negro race, the men with ability to sway and move the masses, Dr. Du Bois cannot appraise their face value, and that is why the author of </a:t>
            </a:r>
            <a:r>
              <a:rPr lang="en-US" sz="1400" b="1" dirty="0" smtClean="0">
                <a:latin typeface="Arial" charset="0"/>
                <a:cs typeface="Arial" charset="0"/>
              </a:rPr>
              <a:t>‘</a:t>
            </a:r>
            <a:r>
              <a:rPr kumimoji="0" lang="en-US" sz="1400" b="1" i="0" u="none" strike="noStrike" cap="none" normalizeH="0" baseline="0" dirty="0" smtClean="0">
                <a:ln>
                  <a:noFill/>
                </a:ln>
                <a:solidFill>
                  <a:schemeClr val="tx1"/>
                </a:solidFill>
                <a:effectLst/>
                <a:latin typeface="Arial" charset="0"/>
                <a:cs typeface="Arial" charset="0"/>
              </a:rPr>
              <a:t>The Souls of Black Folk,’ while the idol of the drawing room aristocrats, could not thus far become the popular leader of the masses of his own race.”—Garvey, </a:t>
            </a:r>
            <a:r>
              <a:rPr kumimoji="0" lang="en-US" sz="1400" b="1" i="1" u="none" strike="noStrike" cap="none" normalizeH="0" baseline="0" dirty="0" smtClean="0">
                <a:ln>
                  <a:noFill/>
                </a:ln>
                <a:solidFill>
                  <a:schemeClr val="tx1"/>
                </a:solidFill>
                <a:effectLst/>
                <a:latin typeface="Arial" charset="0"/>
                <a:cs typeface="Arial" charset="0"/>
              </a:rPr>
              <a:t>The Negro World</a:t>
            </a:r>
            <a:r>
              <a:rPr kumimoji="0" lang="en-US" sz="1400" b="1" i="0" u="none" strike="noStrike" cap="none" normalizeH="0" baseline="0" dirty="0" smtClean="0">
                <a:ln>
                  <a:noFill/>
                </a:ln>
                <a:solidFill>
                  <a:schemeClr val="tx1"/>
                </a:solidFill>
                <a:effectLst/>
                <a:latin typeface="Arial" charset="0"/>
                <a:cs typeface="Arial" charset="0"/>
              </a:rPr>
              <a:t>, January 1, 1921</a:t>
            </a:r>
          </a:p>
        </p:txBody>
      </p:sp>
    </p:spTree>
    <p:extLst>
      <p:ext uri="{BB962C8B-B14F-4D97-AF65-F5344CB8AC3E}">
        <p14:creationId xmlns:p14="http://schemas.microsoft.com/office/powerpoint/2010/main" val="11477276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4343" y="3505200"/>
            <a:ext cx="4170968"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3288" y="78996"/>
            <a:ext cx="4413078"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64" y="112552"/>
            <a:ext cx="4163736" cy="3122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3328932"/>
            <a:ext cx="4495800" cy="350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77276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0" y="76200"/>
            <a:ext cx="6858000" cy="6678751"/>
          </a:xfrm>
          <a:prstGeom prst="rect">
            <a:avLst/>
          </a:prstGeom>
        </p:spPr>
        <p:txBody>
          <a:bodyPr wrap="square">
            <a:spAutoFit/>
          </a:bodyPr>
          <a:lstStyle/>
          <a:p>
            <a:pPr algn="ctr"/>
            <a:r>
              <a:rPr lang="en-US" sz="3200" b="1" dirty="0" smtClean="0"/>
              <a:t>“If We Must Die”</a:t>
            </a:r>
          </a:p>
          <a:p>
            <a:r>
              <a:rPr lang="en-US" sz="2400" b="1" dirty="0" smtClean="0"/>
              <a:t>If we must die, let it not be like hogs</a:t>
            </a:r>
          </a:p>
          <a:p>
            <a:r>
              <a:rPr lang="en-US" sz="2400" b="1" dirty="0" smtClean="0"/>
              <a:t>Hunted and penned in an inglorious spot,</a:t>
            </a:r>
          </a:p>
          <a:p>
            <a:r>
              <a:rPr lang="en-US" sz="2400" b="1" dirty="0" smtClean="0"/>
              <a:t>While round us bark the mad and hungry dogs,</a:t>
            </a:r>
          </a:p>
          <a:p>
            <a:r>
              <a:rPr lang="en-US" sz="2400" b="1" dirty="0" smtClean="0"/>
              <a:t>Making their mock at our accursed lot.</a:t>
            </a:r>
          </a:p>
          <a:p>
            <a:r>
              <a:rPr lang="en-US" sz="2400" b="1" dirty="0" smtClean="0"/>
              <a:t>If we must die, O let us nobly die</a:t>
            </a:r>
          </a:p>
          <a:p>
            <a:r>
              <a:rPr lang="en-US" sz="2400" b="1" dirty="0" smtClean="0"/>
              <a:t>So that our precious blood may not be shed</a:t>
            </a:r>
          </a:p>
          <a:p>
            <a:r>
              <a:rPr lang="en-US" sz="2400" b="1" dirty="0" smtClean="0"/>
              <a:t>In vain; then even the monsters we defy</a:t>
            </a:r>
          </a:p>
          <a:p>
            <a:r>
              <a:rPr lang="en-US" sz="2400" b="1" dirty="0" smtClean="0"/>
              <a:t>Shall be constrained to honor us though dead!</a:t>
            </a:r>
          </a:p>
          <a:p>
            <a:r>
              <a:rPr lang="en-US" sz="2400" b="1" dirty="0" smtClean="0"/>
              <a:t>O kinsmen! We must meet the common foe!</a:t>
            </a:r>
          </a:p>
          <a:p>
            <a:r>
              <a:rPr lang="en-US" sz="2400" b="1" dirty="0" smtClean="0"/>
              <a:t>Though far outnumbered let us show us brave,</a:t>
            </a:r>
          </a:p>
          <a:p>
            <a:r>
              <a:rPr lang="en-US" sz="2400" b="1" dirty="0" smtClean="0"/>
              <a:t>And for their thousand blows deal one death blow!</a:t>
            </a:r>
          </a:p>
          <a:p>
            <a:r>
              <a:rPr lang="en-US" sz="2400" b="1" dirty="0" smtClean="0"/>
              <a:t>What though before us lies the open grave?</a:t>
            </a:r>
          </a:p>
          <a:p>
            <a:r>
              <a:rPr lang="en-US" sz="2400" b="1" dirty="0" smtClean="0"/>
              <a:t>Like men we’ll face the murderous, cowardly pack,</a:t>
            </a:r>
          </a:p>
          <a:p>
            <a:r>
              <a:rPr lang="en-US" sz="2400" b="1" dirty="0" smtClean="0"/>
              <a:t>Pressed to the wall, dying, but fighting back!</a:t>
            </a:r>
          </a:p>
          <a:p>
            <a:endParaRPr lang="en-US" sz="2400" b="1" dirty="0" smtClean="0"/>
          </a:p>
          <a:p>
            <a:r>
              <a:rPr lang="en-US" b="1" dirty="0" smtClean="0"/>
              <a:t>Claude McKay, “If We Must Die,” in </a:t>
            </a:r>
            <a:r>
              <a:rPr lang="en-US" b="1" i="1" dirty="0" smtClean="0"/>
              <a:t>Harlem Shadows: The Poems of Claude McKay</a:t>
            </a:r>
            <a:r>
              <a:rPr lang="en-US" b="1" dirty="0" smtClean="0"/>
              <a:t> (New York: Harcourt, Brace and Co., 1922).</a:t>
            </a:r>
            <a:endParaRPr lang="en-US" b="1" dirty="0"/>
          </a:p>
        </p:txBody>
      </p:sp>
    </p:spTree>
    <p:extLst>
      <p:ext uri="{BB962C8B-B14F-4D97-AF65-F5344CB8AC3E}">
        <p14:creationId xmlns:p14="http://schemas.microsoft.com/office/powerpoint/2010/main" val="11477276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575" y="-205450"/>
            <a:ext cx="9158341" cy="1015663"/>
          </a:xfrm>
          <a:prstGeom prst="rect">
            <a:avLst/>
          </a:prstGeom>
        </p:spPr>
        <p:txBody>
          <a:bodyPr wrap="none">
            <a:spAutoFit/>
          </a:bodyPr>
          <a:lstStyle/>
          <a:p>
            <a:r>
              <a:rPr lang="en-US" sz="6000" b="1" dirty="0"/>
              <a:t>The outcomes of the debate</a:t>
            </a:r>
          </a:p>
        </p:txBody>
      </p:sp>
      <p:sp>
        <p:nvSpPr>
          <p:cNvPr id="4" name="TextBox 3"/>
          <p:cNvSpPr txBox="1"/>
          <p:nvPr/>
        </p:nvSpPr>
        <p:spPr>
          <a:xfrm>
            <a:off x="11575" y="546401"/>
            <a:ext cx="4410182" cy="7232749"/>
          </a:xfrm>
          <a:prstGeom prst="rect">
            <a:avLst/>
          </a:prstGeom>
          <a:noFill/>
        </p:spPr>
        <p:txBody>
          <a:bodyPr wrap="none" rtlCol="0">
            <a:spAutoFit/>
          </a:bodyPr>
          <a:lstStyle/>
          <a:p>
            <a:r>
              <a:rPr lang="en-US" sz="3200" b="1" dirty="0" smtClean="0"/>
              <a:t>African Liberation:  </a:t>
            </a:r>
          </a:p>
          <a:p>
            <a:r>
              <a:rPr lang="en-US" sz="2200" b="1" dirty="0" smtClean="0"/>
              <a:t>1957  Ghana independence, </a:t>
            </a:r>
          </a:p>
          <a:p>
            <a:r>
              <a:rPr lang="en-US" sz="2200" b="1" dirty="0" smtClean="0"/>
              <a:t>1960  UN declares Africa Year, </a:t>
            </a:r>
          </a:p>
          <a:p>
            <a:r>
              <a:rPr lang="en-US" sz="2200" b="1" dirty="0" smtClean="0"/>
              <a:t>1963  Organization of African Unity  </a:t>
            </a:r>
          </a:p>
          <a:p>
            <a:r>
              <a:rPr lang="en-US" sz="3200" b="1" dirty="0" smtClean="0"/>
              <a:t>Civil Rights:</a:t>
            </a:r>
          </a:p>
          <a:p>
            <a:r>
              <a:rPr lang="en-US" sz="2200" b="1" dirty="0" smtClean="0"/>
              <a:t>1941  FEPC</a:t>
            </a:r>
          </a:p>
          <a:p>
            <a:pPr marL="342900" indent="-342900">
              <a:buAutoNum type="arabicPlain" startAt="1948"/>
            </a:pPr>
            <a:r>
              <a:rPr lang="en-US" sz="2200" b="1" dirty="0" smtClean="0"/>
              <a:t>  End of “White Primary”</a:t>
            </a:r>
          </a:p>
          <a:p>
            <a:pPr marL="342900" indent="-342900">
              <a:buAutoNum type="arabicPlain" startAt="1954"/>
            </a:pPr>
            <a:r>
              <a:rPr lang="en-US" sz="2200" b="1" dirty="0" smtClean="0"/>
              <a:t>  Brown v Board</a:t>
            </a:r>
          </a:p>
          <a:p>
            <a:r>
              <a:rPr lang="en-US" sz="3200" b="1" dirty="0" smtClean="0"/>
              <a:t>Cultural Explosion</a:t>
            </a:r>
          </a:p>
          <a:p>
            <a:r>
              <a:rPr lang="en-US" sz="2200" b="1" dirty="0" smtClean="0"/>
              <a:t>1900’s  Great Migrations</a:t>
            </a:r>
          </a:p>
          <a:p>
            <a:r>
              <a:rPr lang="en-US" sz="2200" b="1" dirty="0" smtClean="0"/>
              <a:t>1920’s  Harlem Renaissance</a:t>
            </a:r>
          </a:p>
          <a:p>
            <a:r>
              <a:rPr lang="en-US" sz="2200" b="1" dirty="0" smtClean="0"/>
              <a:t>1940’s  Chicago Renaissance </a:t>
            </a:r>
          </a:p>
          <a:p>
            <a:r>
              <a:rPr lang="en-US" sz="3200" b="1" dirty="0" smtClean="0"/>
              <a:t>Political leadership</a:t>
            </a:r>
          </a:p>
          <a:p>
            <a:r>
              <a:rPr lang="en-US" sz="2200" b="1" dirty="0" smtClean="0"/>
              <a:t>1928  Oscar De Priest</a:t>
            </a:r>
          </a:p>
          <a:p>
            <a:r>
              <a:rPr lang="en-US" sz="2200" b="1" dirty="0" smtClean="0"/>
              <a:t>1943  William Dawson</a:t>
            </a:r>
          </a:p>
          <a:p>
            <a:r>
              <a:rPr lang="en-US" sz="2200" b="1" dirty="0" smtClean="0"/>
              <a:t>1945  Adam Clayton Powell</a:t>
            </a:r>
          </a:p>
          <a:p>
            <a:endParaRPr lang="en-US" dirty="0" smtClean="0"/>
          </a:p>
          <a:p>
            <a:endParaRPr lang="en-US" dirty="0" smtClean="0"/>
          </a:p>
          <a:p>
            <a:endParaRPr lang="en-US" dirty="0"/>
          </a:p>
          <a:p>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1726" y="621546"/>
            <a:ext cx="119069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6579" r="22870" b="9404"/>
          <a:stretch/>
        </p:blipFill>
        <p:spPr bwMode="auto">
          <a:xfrm>
            <a:off x="5776294" y="610767"/>
            <a:ext cx="1222287"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8376" y="613401"/>
            <a:ext cx="13716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2675" y="2736387"/>
            <a:ext cx="1581843" cy="182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9634" r="15596"/>
          <a:stretch/>
        </p:blipFill>
        <p:spPr bwMode="auto">
          <a:xfrm>
            <a:off x="5885024" y="2736387"/>
            <a:ext cx="1363845" cy="182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73075" y="2736387"/>
            <a:ext cx="1394853" cy="182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31378" y="4812175"/>
            <a:ext cx="1255191"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9"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92792" y="4812176"/>
            <a:ext cx="15240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50"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96640" y="4812176"/>
            <a:ext cx="128289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387032" y="2401750"/>
            <a:ext cx="4341242" cy="323165"/>
          </a:xfrm>
          <a:prstGeom prst="rect">
            <a:avLst/>
          </a:prstGeom>
          <a:noFill/>
        </p:spPr>
        <p:txBody>
          <a:bodyPr wrap="square" rtlCol="0">
            <a:spAutoFit/>
          </a:bodyPr>
          <a:lstStyle/>
          <a:p>
            <a:pPr algn="ctr"/>
            <a:r>
              <a:rPr lang="en-US" sz="1500" dirty="0" smtClean="0"/>
              <a:t>Kwame Nkrumah, </a:t>
            </a:r>
            <a:r>
              <a:rPr lang="en-US" sz="1500" dirty="0" err="1" smtClean="0"/>
              <a:t>Jomo</a:t>
            </a:r>
            <a:r>
              <a:rPr lang="en-US" sz="1500" dirty="0" smtClean="0"/>
              <a:t> Kenyatta, Haile Selassie</a:t>
            </a:r>
            <a:endParaRPr lang="en-US" sz="1500" dirty="0"/>
          </a:p>
        </p:txBody>
      </p:sp>
      <p:sp>
        <p:nvSpPr>
          <p:cNvPr id="14" name="TextBox 13"/>
          <p:cNvSpPr txBox="1"/>
          <p:nvPr/>
        </p:nvSpPr>
        <p:spPr>
          <a:xfrm>
            <a:off x="3493625" y="4488137"/>
            <a:ext cx="5789326" cy="323165"/>
          </a:xfrm>
          <a:prstGeom prst="rect">
            <a:avLst/>
          </a:prstGeom>
          <a:noFill/>
        </p:spPr>
        <p:txBody>
          <a:bodyPr wrap="square" rtlCol="0">
            <a:spAutoFit/>
          </a:bodyPr>
          <a:lstStyle/>
          <a:p>
            <a:pPr algn="ctr"/>
            <a:r>
              <a:rPr lang="en-US" sz="1500" dirty="0" smtClean="0"/>
              <a:t>Franklin D. &amp; Eleanor Roosevelt, Charles Houston, Thurgood Marshall</a:t>
            </a:r>
            <a:endParaRPr lang="en-US" sz="1500" dirty="0"/>
          </a:p>
        </p:txBody>
      </p:sp>
      <p:sp>
        <p:nvSpPr>
          <p:cNvPr id="15" name="TextBox 14"/>
          <p:cNvSpPr txBox="1"/>
          <p:nvPr/>
        </p:nvSpPr>
        <p:spPr>
          <a:xfrm>
            <a:off x="4231378" y="6611035"/>
            <a:ext cx="4448152" cy="323165"/>
          </a:xfrm>
          <a:prstGeom prst="rect">
            <a:avLst/>
          </a:prstGeom>
          <a:noFill/>
        </p:spPr>
        <p:txBody>
          <a:bodyPr wrap="square" rtlCol="0">
            <a:spAutoFit/>
          </a:bodyPr>
          <a:lstStyle/>
          <a:p>
            <a:pPr algn="ctr"/>
            <a:r>
              <a:rPr lang="en-US" sz="1500" dirty="0" smtClean="0"/>
              <a:t>Alain Locke, Aaron Douglas, Langston Hughes</a:t>
            </a:r>
            <a:endParaRPr lang="en-US" sz="1500" dirty="0"/>
          </a:p>
        </p:txBody>
      </p:sp>
    </p:spTree>
    <p:extLst>
      <p:ext uri="{BB962C8B-B14F-4D97-AF65-F5344CB8AC3E}">
        <p14:creationId xmlns:p14="http://schemas.microsoft.com/office/powerpoint/2010/main" val="114772763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1"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4195019"/>
            <a:ext cx="1234231" cy="246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80616" y="-152400"/>
            <a:ext cx="8510984" cy="1107996"/>
          </a:xfrm>
          <a:prstGeom prst="rect">
            <a:avLst/>
          </a:prstGeom>
          <a:noFill/>
        </p:spPr>
        <p:txBody>
          <a:bodyPr wrap="none" rtlCol="0">
            <a:spAutoFit/>
          </a:bodyPr>
          <a:lstStyle/>
          <a:p>
            <a:r>
              <a:rPr lang="en-US" sz="6600" b="1" dirty="0" smtClean="0"/>
              <a:t>Black Liberation Debate</a:t>
            </a:r>
            <a:endParaRPr lang="en-US" sz="6600" b="1"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4220" y="1143000"/>
            <a:ext cx="3584463"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1635" r="12242"/>
          <a:stretch/>
        </p:blipFill>
        <p:spPr bwMode="auto">
          <a:xfrm>
            <a:off x="228600" y="1143000"/>
            <a:ext cx="2204207"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168161"/>
            <a:ext cx="2305050" cy="2870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72100" y="4038600"/>
            <a:ext cx="3695700" cy="278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 y="4114800"/>
            <a:ext cx="4495800" cy="2606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52400" y="685800"/>
            <a:ext cx="9071329" cy="492443"/>
          </a:xfrm>
          <a:prstGeom prst="rect">
            <a:avLst/>
          </a:prstGeom>
          <a:noFill/>
        </p:spPr>
        <p:txBody>
          <a:bodyPr wrap="none" rtlCol="0">
            <a:spAutoFit/>
          </a:bodyPr>
          <a:lstStyle/>
          <a:p>
            <a:r>
              <a:rPr lang="en-US" sz="2600" b="1" dirty="0" smtClean="0"/>
              <a:t>The debate made a revolutionary leap to changing all of society!</a:t>
            </a:r>
            <a:endParaRPr lang="en-US" sz="2600" b="1" dirty="0"/>
          </a:p>
        </p:txBody>
      </p:sp>
    </p:spTree>
    <p:extLst>
      <p:ext uri="{BB962C8B-B14F-4D97-AF65-F5344CB8AC3E}">
        <p14:creationId xmlns:p14="http://schemas.microsoft.com/office/powerpoint/2010/main" val="114772763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76200"/>
            <a:ext cx="9096016" cy="6463308"/>
          </a:xfrm>
          <a:prstGeom prst="rect">
            <a:avLst/>
          </a:prstGeom>
          <a:noFill/>
        </p:spPr>
        <p:txBody>
          <a:bodyPr wrap="none" rtlCol="0">
            <a:spAutoFit/>
          </a:bodyPr>
          <a:lstStyle/>
          <a:p>
            <a:r>
              <a:rPr lang="en-US" sz="4800" b="1" dirty="0" smtClean="0"/>
              <a:t>Context for the third Great Debate </a:t>
            </a:r>
          </a:p>
          <a:p>
            <a:r>
              <a:rPr lang="en-US" sz="3400" b="1" dirty="0" smtClean="0"/>
              <a:t>Demography:  </a:t>
            </a:r>
            <a:r>
              <a:rPr lang="en-US" sz="2800" b="1" dirty="0" smtClean="0"/>
              <a:t>Great Migration </a:t>
            </a:r>
          </a:p>
          <a:p>
            <a:r>
              <a:rPr lang="en-US" sz="2800" b="1" dirty="0" smtClean="0"/>
              <a:t>leads to the post WWII generation </a:t>
            </a:r>
          </a:p>
          <a:p>
            <a:r>
              <a:rPr lang="en-US" sz="2800" b="1" dirty="0" smtClean="0"/>
              <a:t>as first urban born majority</a:t>
            </a:r>
          </a:p>
          <a:p>
            <a:r>
              <a:rPr lang="en-US" sz="3400" b="1" dirty="0" smtClean="0"/>
              <a:t>Political context:  </a:t>
            </a:r>
            <a:r>
              <a:rPr lang="en-US" sz="2800" b="1" dirty="0" smtClean="0"/>
              <a:t>1954 Supreme </a:t>
            </a:r>
          </a:p>
          <a:p>
            <a:r>
              <a:rPr lang="en-US" sz="2800" b="1" dirty="0" smtClean="0"/>
              <a:t>Court decision unleashes upsurge </a:t>
            </a:r>
          </a:p>
          <a:p>
            <a:r>
              <a:rPr lang="en-US" sz="2800" b="1" dirty="0" smtClean="0"/>
              <a:t>in the desire for freedom</a:t>
            </a:r>
          </a:p>
          <a:p>
            <a:r>
              <a:rPr lang="en-US" sz="3400" b="1" dirty="0" smtClean="0"/>
              <a:t>Movement:  </a:t>
            </a:r>
            <a:r>
              <a:rPr lang="en-US" sz="2800" b="1" dirty="0" smtClean="0"/>
              <a:t>Militant youth lead </a:t>
            </a:r>
          </a:p>
          <a:p>
            <a:r>
              <a:rPr lang="en-US" sz="2800" b="1" dirty="0" smtClean="0"/>
              <a:t>the way from CORE to SNCC</a:t>
            </a:r>
          </a:p>
          <a:p>
            <a:r>
              <a:rPr lang="en-US" sz="3400" b="1" dirty="0" smtClean="0"/>
              <a:t>Africa</a:t>
            </a:r>
            <a:r>
              <a:rPr lang="en-US" sz="2800" b="1" dirty="0" smtClean="0"/>
              <a:t>:  African liberation takes </a:t>
            </a:r>
          </a:p>
          <a:p>
            <a:r>
              <a:rPr lang="en-US" sz="2800" b="1" dirty="0" smtClean="0"/>
              <a:t>up armed struggle</a:t>
            </a:r>
          </a:p>
          <a:p>
            <a:r>
              <a:rPr lang="en-US" sz="3400" b="1" dirty="0" smtClean="0"/>
              <a:t>Culture:  </a:t>
            </a:r>
            <a:r>
              <a:rPr lang="en-US" sz="2800" b="1" dirty="0" smtClean="0"/>
              <a:t>Black Arts Movement </a:t>
            </a:r>
          </a:p>
          <a:p>
            <a:r>
              <a:rPr lang="en-US" sz="2800" b="1" dirty="0" smtClean="0"/>
              <a:t>begins to change minds and lifestyle</a:t>
            </a:r>
            <a:endParaRPr lang="en-US" sz="2800" b="1" dirty="0"/>
          </a:p>
        </p:txBody>
      </p:sp>
      <p:pic>
        <p:nvPicPr>
          <p:cNvPr id="1536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7372" y="762000"/>
            <a:ext cx="3558429" cy="4934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7218" y="4114800"/>
            <a:ext cx="3560582"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772763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381000"/>
            <a:ext cx="9298571" cy="646331"/>
          </a:xfrm>
          <a:prstGeom prst="rect">
            <a:avLst/>
          </a:prstGeom>
          <a:noFill/>
        </p:spPr>
        <p:txBody>
          <a:bodyPr wrap="none" rtlCol="0">
            <a:spAutoFit/>
          </a:bodyPr>
          <a:lstStyle/>
          <a:p>
            <a:r>
              <a:rPr lang="en-US" sz="3600" b="1" dirty="0" smtClean="0"/>
              <a:t>Black Liberation Movement changes the debate</a:t>
            </a:r>
            <a:endParaRPr lang="en-US" sz="3600" b="1" dirty="0"/>
          </a:p>
        </p:txBody>
      </p:sp>
      <p:sp>
        <p:nvSpPr>
          <p:cNvPr id="3" name="TextBox 2"/>
          <p:cNvSpPr txBox="1"/>
          <p:nvPr/>
        </p:nvSpPr>
        <p:spPr>
          <a:xfrm>
            <a:off x="228600" y="1295400"/>
            <a:ext cx="8670643" cy="5386090"/>
          </a:xfrm>
          <a:prstGeom prst="rect">
            <a:avLst/>
          </a:prstGeom>
          <a:noFill/>
        </p:spPr>
        <p:txBody>
          <a:bodyPr wrap="none" rtlCol="0">
            <a:spAutoFit/>
          </a:bodyPr>
          <a:lstStyle/>
          <a:p>
            <a:r>
              <a:rPr lang="en-US" sz="4000" b="1" dirty="0" smtClean="0"/>
              <a:t>Emigration:  </a:t>
            </a:r>
            <a:r>
              <a:rPr lang="en-US" sz="3200" b="1" dirty="0" smtClean="0"/>
              <a:t>Focus was now on consciousness </a:t>
            </a:r>
          </a:p>
          <a:p>
            <a:r>
              <a:rPr lang="en-US" sz="3200" b="1" dirty="0" smtClean="0"/>
              <a:t>and a renewal of Africa at the center of Black </a:t>
            </a:r>
          </a:p>
          <a:p>
            <a:r>
              <a:rPr lang="en-US" sz="3200" b="1" dirty="0" smtClean="0"/>
              <a:t>identity.  Big change of national identity from </a:t>
            </a:r>
          </a:p>
          <a:p>
            <a:r>
              <a:rPr lang="en-US" sz="3200" b="1" dirty="0" smtClean="0"/>
              <a:t>Black to African American.</a:t>
            </a:r>
          </a:p>
          <a:p>
            <a:r>
              <a:rPr lang="en-US" sz="4000" b="1" dirty="0" smtClean="0"/>
              <a:t>Negotiation:  </a:t>
            </a:r>
            <a:r>
              <a:rPr lang="en-US" sz="3200" b="1" dirty="0" smtClean="0"/>
              <a:t>As the Black middle class moved </a:t>
            </a:r>
          </a:p>
          <a:p>
            <a:r>
              <a:rPr lang="en-US" sz="3200" b="1" dirty="0" smtClean="0"/>
              <a:t>inside the system, a major class split ruptured </a:t>
            </a:r>
          </a:p>
          <a:p>
            <a:r>
              <a:rPr lang="en-US" sz="3200" b="1" dirty="0" smtClean="0"/>
              <a:t>Black unity.</a:t>
            </a:r>
          </a:p>
          <a:p>
            <a:r>
              <a:rPr lang="en-US" sz="4000" b="1" dirty="0" smtClean="0"/>
              <a:t>Fight:  </a:t>
            </a:r>
            <a:r>
              <a:rPr lang="en-US" sz="3200" b="1" dirty="0" smtClean="0"/>
              <a:t>A renewal of power at the center of </a:t>
            </a:r>
          </a:p>
          <a:p>
            <a:r>
              <a:rPr lang="en-US" sz="3200" b="1" dirty="0" smtClean="0"/>
              <a:t>the struggle, with continued flare ups of armed </a:t>
            </a:r>
          </a:p>
          <a:p>
            <a:r>
              <a:rPr lang="en-US" sz="3200" b="1" dirty="0" smtClean="0"/>
              <a:t>resistance</a:t>
            </a:r>
            <a:endParaRPr lang="en-US" sz="3200" b="1" dirty="0"/>
          </a:p>
        </p:txBody>
      </p:sp>
    </p:spTree>
    <p:extLst>
      <p:ext uri="{BB962C8B-B14F-4D97-AF65-F5344CB8AC3E}">
        <p14:creationId xmlns:p14="http://schemas.microsoft.com/office/powerpoint/2010/main" val="22737354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cstate="print"/>
          <a:srcRect/>
          <a:stretch>
            <a:fillRect/>
          </a:stretch>
        </p:blipFill>
        <p:spPr bwMode="auto">
          <a:xfrm>
            <a:off x="-2819400" y="-304800"/>
            <a:ext cx="6005513" cy="7446836"/>
          </a:xfrm>
          <a:prstGeom prst="rect">
            <a:avLst/>
          </a:prstGeom>
          <a:noFill/>
          <a:ln w="9525">
            <a:noFill/>
            <a:miter lim="800000"/>
            <a:headEnd/>
            <a:tailEnd/>
          </a:ln>
        </p:spPr>
      </p:pic>
      <p:sp>
        <p:nvSpPr>
          <p:cNvPr id="4" name="Rectangle 3"/>
          <p:cNvSpPr/>
          <p:nvPr/>
        </p:nvSpPr>
        <p:spPr>
          <a:xfrm>
            <a:off x="3352800" y="463689"/>
            <a:ext cx="5441746" cy="5847755"/>
          </a:xfrm>
          <a:prstGeom prst="rect">
            <a:avLst/>
          </a:prstGeom>
        </p:spPr>
        <p:txBody>
          <a:bodyPr wrap="none">
            <a:spAutoFit/>
          </a:bodyPr>
          <a:lstStyle/>
          <a:p>
            <a:r>
              <a:rPr lang="en-US" sz="4000" b="1" dirty="0" smtClean="0"/>
              <a:t>Lecture 3:  </a:t>
            </a:r>
            <a:r>
              <a:rPr lang="en-US" sz="5400" b="1" dirty="0" smtClean="0"/>
              <a:t>History</a:t>
            </a:r>
          </a:p>
          <a:p>
            <a:endParaRPr lang="en-US" sz="4000" b="1" dirty="0"/>
          </a:p>
          <a:p>
            <a:r>
              <a:rPr lang="en-US" sz="4000" b="1" dirty="0" smtClean="0"/>
              <a:t>Dialectics</a:t>
            </a:r>
          </a:p>
          <a:p>
            <a:r>
              <a:rPr lang="en-US" sz="4000" b="1" dirty="0"/>
              <a:t>	</a:t>
            </a:r>
            <a:r>
              <a:rPr lang="en-US" sz="4000" b="1" dirty="0" smtClean="0"/>
              <a:t>Production forces</a:t>
            </a:r>
          </a:p>
          <a:p>
            <a:r>
              <a:rPr lang="en-US" sz="4000" b="1" dirty="0"/>
              <a:t>	</a:t>
            </a:r>
            <a:r>
              <a:rPr lang="en-US" sz="4000" b="1" dirty="0" smtClean="0"/>
              <a:t>Production relations</a:t>
            </a:r>
          </a:p>
          <a:p>
            <a:endParaRPr lang="en-US" sz="4000" b="1" dirty="0"/>
          </a:p>
          <a:p>
            <a:r>
              <a:rPr lang="en-US" sz="4000" b="1" dirty="0" smtClean="0"/>
              <a:t>Modes of society</a:t>
            </a:r>
          </a:p>
          <a:p>
            <a:r>
              <a:rPr lang="en-US" sz="4000" b="1" dirty="0"/>
              <a:t>	</a:t>
            </a:r>
            <a:r>
              <a:rPr lang="en-US" sz="4000" b="1" dirty="0" smtClean="0"/>
              <a:t>Social cohesion</a:t>
            </a:r>
          </a:p>
          <a:p>
            <a:r>
              <a:rPr lang="en-US" sz="4000" b="1" dirty="0"/>
              <a:t>	</a:t>
            </a:r>
            <a:r>
              <a:rPr lang="en-US" sz="4000" b="1" dirty="0" smtClean="0"/>
              <a:t>Social disruption</a:t>
            </a:r>
          </a:p>
        </p:txBody>
      </p:sp>
    </p:spTree>
    <p:extLst>
      <p:ext uri="{BB962C8B-B14F-4D97-AF65-F5344CB8AC3E}">
        <p14:creationId xmlns:p14="http://schemas.microsoft.com/office/powerpoint/2010/main" val="385311029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2" cstate="print"/>
          <a:srcRect/>
          <a:stretch>
            <a:fillRect/>
          </a:stretch>
        </p:blipFill>
        <p:spPr bwMode="auto">
          <a:xfrm>
            <a:off x="2256717" y="923225"/>
            <a:ext cx="2324544" cy="3048000"/>
          </a:xfrm>
          <a:prstGeom prst="rect">
            <a:avLst/>
          </a:prstGeom>
          <a:noFill/>
          <a:ln w="9525">
            <a:noFill/>
            <a:miter lim="800000"/>
            <a:headEnd/>
            <a:tailEnd/>
          </a:ln>
        </p:spPr>
      </p:pic>
      <p:pic>
        <p:nvPicPr>
          <p:cNvPr id="19458" name="Picture 2"/>
          <p:cNvPicPr>
            <a:picLocks noChangeAspect="1" noChangeArrowheads="1"/>
          </p:cNvPicPr>
          <p:nvPr/>
        </p:nvPicPr>
        <p:blipFill>
          <a:blip r:embed="rId3" cstate="print"/>
          <a:srcRect l="23342" r="25272"/>
          <a:stretch>
            <a:fillRect/>
          </a:stretch>
        </p:blipFill>
        <p:spPr bwMode="auto">
          <a:xfrm>
            <a:off x="4667450" y="923225"/>
            <a:ext cx="2362201" cy="3048000"/>
          </a:xfrm>
          <a:prstGeom prst="rect">
            <a:avLst/>
          </a:prstGeom>
          <a:noFill/>
          <a:ln w="9525">
            <a:noFill/>
            <a:miter lim="800000"/>
            <a:headEnd/>
            <a:tailEnd/>
          </a:ln>
        </p:spPr>
      </p:pic>
      <p:pic>
        <p:nvPicPr>
          <p:cNvPr id="19459" name="Picture 3"/>
          <p:cNvPicPr>
            <a:picLocks noChangeAspect="1" noChangeArrowheads="1"/>
          </p:cNvPicPr>
          <p:nvPr/>
        </p:nvPicPr>
        <p:blipFill>
          <a:blip r:embed="rId4" cstate="print"/>
          <a:srcRect/>
          <a:stretch>
            <a:fillRect/>
          </a:stretch>
        </p:blipFill>
        <p:spPr bwMode="auto">
          <a:xfrm>
            <a:off x="6955987" y="914400"/>
            <a:ext cx="2207264" cy="3132892"/>
          </a:xfrm>
          <a:prstGeom prst="rect">
            <a:avLst/>
          </a:prstGeom>
          <a:noFill/>
          <a:ln w="9525">
            <a:noFill/>
            <a:miter lim="800000"/>
            <a:headEnd/>
            <a:tailEnd/>
          </a:ln>
        </p:spPr>
      </p:pic>
      <p:pic>
        <p:nvPicPr>
          <p:cNvPr id="19461" name="Picture 5"/>
          <p:cNvPicPr>
            <a:picLocks noChangeAspect="1" noChangeArrowheads="1"/>
          </p:cNvPicPr>
          <p:nvPr/>
        </p:nvPicPr>
        <p:blipFill>
          <a:blip r:embed="rId5" cstate="print"/>
          <a:srcRect/>
          <a:stretch>
            <a:fillRect/>
          </a:stretch>
        </p:blipFill>
        <p:spPr bwMode="auto">
          <a:xfrm>
            <a:off x="41077" y="923225"/>
            <a:ext cx="2138150" cy="3048000"/>
          </a:xfrm>
          <a:prstGeom prst="rect">
            <a:avLst/>
          </a:prstGeom>
          <a:noFill/>
          <a:ln w="9525">
            <a:noFill/>
            <a:miter lim="800000"/>
            <a:headEnd/>
            <a:tailEnd/>
          </a:ln>
        </p:spPr>
      </p:pic>
      <p:sp>
        <p:nvSpPr>
          <p:cNvPr id="7" name="TextBox 6"/>
          <p:cNvSpPr txBox="1"/>
          <p:nvPr/>
        </p:nvSpPr>
        <p:spPr>
          <a:xfrm>
            <a:off x="0" y="76200"/>
            <a:ext cx="9459769" cy="923330"/>
          </a:xfrm>
          <a:prstGeom prst="rect">
            <a:avLst/>
          </a:prstGeom>
          <a:noFill/>
        </p:spPr>
        <p:txBody>
          <a:bodyPr wrap="none" rtlCol="0">
            <a:spAutoFit/>
          </a:bodyPr>
          <a:lstStyle/>
          <a:p>
            <a:r>
              <a:rPr lang="en-US" sz="5200" b="1" dirty="0" smtClean="0"/>
              <a:t>Black women continued to lead!</a:t>
            </a:r>
            <a:endParaRPr lang="en-US" sz="5200" b="1" dirty="0"/>
          </a:p>
        </p:txBody>
      </p:sp>
      <p:sp>
        <p:nvSpPr>
          <p:cNvPr id="8" name="TextBox 7"/>
          <p:cNvSpPr txBox="1"/>
          <p:nvPr/>
        </p:nvSpPr>
        <p:spPr>
          <a:xfrm>
            <a:off x="56306" y="4038600"/>
            <a:ext cx="2107693" cy="677108"/>
          </a:xfrm>
          <a:prstGeom prst="rect">
            <a:avLst/>
          </a:prstGeom>
          <a:noFill/>
        </p:spPr>
        <p:txBody>
          <a:bodyPr wrap="none" rtlCol="0">
            <a:spAutoFit/>
          </a:bodyPr>
          <a:lstStyle/>
          <a:p>
            <a:pPr algn="ctr"/>
            <a:r>
              <a:rPr lang="en-US" sz="2000" b="1" dirty="0" smtClean="0"/>
              <a:t>Fannie Lou </a:t>
            </a:r>
            <a:r>
              <a:rPr lang="en-US" sz="2000" b="1" dirty="0" err="1" smtClean="0"/>
              <a:t>Hamer</a:t>
            </a:r>
            <a:endParaRPr lang="en-US" sz="2000" b="1" dirty="0" smtClean="0"/>
          </a:p>
          <a:p>
            <a:pPr algn="ctr"/>
            <a:r>
              <a:rPr lang="en-US" b="1" dirty="0" smtClean="0"/>
              <a:t>1917 - 1977</a:t>
            </a:r>
            <a:endParaRPr lang="en-US" b="1" dirty="0"/>
          </a:p>
        </p:txBody>
      </p:sp>
      <p:sp>
        <p:nvSpPr>
          <p:cNvPr id="9" name="TextBox 8"/>
          <p:cNvSpPr txBox="1"/>
          <p:nvPr/>
        </p:nvSpPr>
        <p:spPr>
          <a:xfrm>
            <a:off x="2513389" y="4038600"/>
            <a:ext cx="1811201" cy="677108"/>
          </a:xfrm>
          <a:prstGeom prst="rect">
            <a:avLst/>
          </a:prstGeom>
          <a:noFill/>
        </p:spPr>
        <p:txBody>
          <a:bodyPr wrap="none" rtlCol="0">
            <a:spAutoFit/>
          </a:bodyPr>
          <a:lstStyle/>
          <a:p>
            <a:pPr algn="ctr"/>
            <a:r>
              <a:rPr lang="en-US" sz="2000" b="1" dirty="0" smtClean="0"/>
              <a:t>Dorothy Height</a:t>
            </a:r>
          </a:p>
          <a:p>
            <a:pPr algn="ctr"/>
            <a:r>
              <a:rPr lang="en-US" b="1" dirty="0" smtClean="0"/>
              <a:t>1912 - 2010</a:t>
            </a:r>
            <a:endParaRPr lang="en-US" b="1" dirty="0"/>
          </a:p>
        </p:txBody>
      </p:sp>
      <p:sp>
        <p:nvSpPr>
          <p:cNvPr id="10" name="TextBox 9"/>
          <p:cNvSpPr txBox="1"/>
          <p:nvPr/>
        </p:nvSpPr>
        <p:spPr>
          <a:xfrm>
            <a:off x="5199975" y="4038600"/>
            <a:ext cx="1297150" cy="677108"/>
          </a:xfrm>
          <a:prstGeom prst="rect">
            <a:avLst/>
          </a:prstGeom>
          <a:noFill/>
        </p:spPr>
        <p:txBody>
          <a:bodyPr wrap="none" rtlCol="0">
            <a:spAutoFit/>
          </a:bodyPr>
          <a:lstStyle/>
          <a:p>
            <a:pPr algn="ctr"/>
            <a:r>
              <a:rPr lang="en-US" sz="2000" b="1" dirty="0" smtClean="0"/>
              <a:t>Ella Baker</a:t>
            </a:r>
          </a:p>
          <a:p>
            <a:pPr algn="ctr"/>
            <a:r>
              <a:rPr lang="en-US" b="1" dirty="0" smtClean="0"/>
              <a:t>1903 - 1986</a:t>
            </a:r>
            <a:endParaRPr lang="en-US" b="1" dirty="0"/>
          </a:p>
        </p:txBody>
      </p:sp>
      <p:sp>
        <p:nvSpPr>
          <p:cNvPr id="11" name="TextBox 10"/>
          <p:cNvSpPr txBox="1"/>
          <p:nvPr/>
        </p:nvSpPr>
        <p:spPr>
          <a:xfrm>
            <a:off x="7082813" y="4038600"/>
            <a:ext cx="1953612" cy="677108"/>
          </a:xfrm>
          <a:prstGeom prst="rect">
            <a:avLst/>
          </a:prstGeom>
          <a:noFill/>
        </p:spPr>
        <p:txBody>
          <a:bodyPr wrap="none" rtlCol="0">
            <a:spAutoFit/>
          </a:bodyPr>
          <a:lstStyle/>
          <a:p>
            <a:pPr algn="ctr"/>
            <a:r>
              <a:rPr lang="en-US" sz="2000" b="1" dirty="0" smtClean="0"/>
              <a:t>Shirley Chisholm</a:t>
            </a:r>
          </a:p>
          <a:p>
            <a:pPr algn="ctr"/>
            <a:r>
              <a:rPr lang="en-US" b="1" dirty="0" smtClean="0"/>
              <a:t>1924 - 2005</a:t>
            </a:r>
            <a:endParaRPr lang="en-US" b="1" dirty="0"/>
          </a:p>
        </p:txBody>
      </p:sp>
      <p:sp>
        <p:nvSpPr>
          <p:cNvPr id="2" name="Rectangle 1"/>
          <p:cNvSpPr/>
          <p:nvPr/>
        </p:nvSpPr>
        <p:spPr>
          <a:xfrm>
            <a:off x="0" y="4778276"/>
            <a:ext cx="9144000" cy="2062103"/>
          </a:xfrm>
          <a:prstGeom prst="rect">
            <a:avLst/>
          </a:prstGeom>
        </p:spPr>
        <p:txBody>
          <a:bodyPr wrap="square">
            <a:spAutoFit/>
          </a:bodyPr>
          <a:lstStyle/>
          <a:p>
            <a:r>
              <a:rPr lang="en-US" sz="1600" b="1" i="1" dirty="0"/>
              <a:t>A people's revolution that engages the participation of every member of the community, including men, and women, brings about a certain transformation in the participants as a result of this participation. Once you have caught a glimpse of freedom or tasted a bit of self-determination, you can't go back to old routines that were established under a racist, capitalist regime. We must begin to understand that a revolution entails not only the willingness to lay our lives on the firing line and get killed. In some ways, this is an easy commitment to make. To die for the revolution is a </a:t>
            </a:r>
            <a:r>
              <a:rPr lang="en-US" sz="1600" b="1" i="1" dirty="0" smtClean="0"/>
              <a:t>one shot </a:t>
            </a:r>
            <a:r>
              <a:rPr lang="en-US" sz="1600" b="1" i="1" dirty="0"/>
              <a:t>deal; to live for the revolution means taking on the more difficult commitment of changing our day-to-day life patterns. </a:t>
            </a:r>
            <a:endParaRPr lang="en-US" sz="1600" b="1" i="1" dirty="0" smtClean="0"/>
          </a:p>
          <a:p>
            <a:r>
              <a:rPr lang="en-US" sz="1600" i="1" dirty="0" smtClean="0"/>
              <a:t>                                                                                               </a:t>
            </a:r>
            <a:r>
              <a:rPr lang="en-US" sz="1600" b="1" i="1" dirty="0" smtClean="0"/>
              <a:t>—Fran Beale 1969, from a Black Women’s Manifesto</a:t>
            </a:r>
            <a:endParaRPr lang="en-US" sz="1600" b="1" i="1" dirty="0"/>
          </a:p>
        </p:txBody>
      </p:sp>
    </p:spTree>
    <p:extLst>
      <p:ext uri="{BB962C8B-B14F-4D97-AF65-F5344CB8AC3E}">
        <p14:creationId xmlns:p14="http://schemas.microsoft.com/office/powerpoint/2010/main" val="11477276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52400"/>
            <a:ext cx="4409209"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495800" y="228600"/>
            <a:ext cx="4598631" cy="2585323"/>
          </a:xfrm>
          <a:prstGeom prst="rect">
            <a:avLst/>
          </a:prstGeom>
          <a:noFill/>
        </p:spPr>
        <p:txBody>
          <a:bodyPr wrap="none" rtlCol="0">
            <a:spAutoFit/>
          </a:bodyPr>
          <a:lstStyle/>
          <a:p>
            <a:r>
              <a:rPr lang="en-US" b="1" dirty="0" smtClean="0"/>
              <a:t>The dispossessed of this nation – the poor, </a:t>
            </a:r>
          </a:p>
          <a:p>
            <a:r>
              <a:rPr lang="en-US" b="1" dirty="0" smtClean="0"/>
              <a:t>both white and negro – live in a cruelly unjust </a:t>
            </a:r>
          </a:p>
          <a:p>
            <a:r>
              <a:rPr lang="en-US" b="1" dirty="0" smtClean="0"/>
              <a:t>society.  They must organize a revolution </a:t>
            </a:r>
          </a:p>
          <a:p>
            <a:r>
              <a:rPr lang="en-US" b="1" dirty="0" smtClean="0"/>
              <a:t>against that injustice, not against the lives </a:t>
            </a:r>
          </a:p>
          <a:p>
            <a:r>
              <a:rPr lang="en-US" b="1" dirty="0" smtClean="0"/>
              <a:t>of the persons who are their fellow citizens, </a:t>
            </a:r>
          </a:p>
          <a:p>
            <a:r>
              <a:rPr lang="en-US" b="1" dirty="0" smtClean="0"/>
              <a:t>but against the structures through which the </a:t>
            </a:r>
          </a:p>
          <a:p>
            <a:r>
              <a:rPr lang="en-US" b="1" dirty="0" smtClean="0"/>
              <a:t>society is refusing to take means which have </a:t>
            </a:r>
          </a:p>
          <a:p>
            <a:r>
              <a:rPr lang="en-US" b="1" dirty="0" smtClean="0"/>
              <a:t>been called for and which are at hand, to life </a:t>
            </a:r>
          </a:p>
          <a:p>
            <a:r>
              <a:rPr lang="en-US" b="1" dirty="0" smtClean="0"/>
              <a:t>the load of poverty.</a:t>
            </a:r>
            <a:endParaRPr lang="en-US" b="1" dirty="0"/>
          </a:p>
        </p:txBody>
      </p:sp>
      <p:sp>
        <p:nvSpPr>
          <p:cNvPr id="3" name="TextBox 2"/>
          <p:cNvSpPr txBox="1"/>
          <p:nvPr/>
        </p:nvSpPr>
        <p:spPr>
          <a:xfrm>
            <a:off x="4495800" y="2819400"/>
            <a:ext cx="4789901" cy="1477328"/>
          </a:xfrm>
          <a:prstGeom prst="rect">
            <a:avLst/>
          </a:prstGeom>
          <a:noFill/>
        </p:spPr>
        <p:txBody>
          <a:bodyPr wrap="none" rtlCol="0">
            <a:spAutoFit/>
          </a:bodyPr>
          <a:lstStyle/>
          <a:p>
            <a:r>
              <a:rPr lang="en-US" b="1" dirty="0" smtClean="0"/>
              <a:t>The decade of 1955 to 1965 with its </a:t>
            </a:r>
          </a:p>
          <a:p>
            <a:r>
              <a:rPr lang="en-US" b="1" dirty="0" smtClean="0"/>
              <a:t>constructive elements misled us.  Everyone </a:t>
            </a:r>
          </a:p>
          <a:p>
            <a:r>
              <a:rPr lang="en-US" b="1" dirty="0" smtClean="0"/>
              <a:t>underestimated the amount of violence and </a:t>
            </a:r>
          </a:p>
          <a:p>
            <a:r>
              <a:rPr lang="en-US" b="1" dirty="0" smtClean="0"/>
              <a:t>rage Negroes were suppressing and the amount </a:t>
            </a:r>
          </a:p>
          <a:p>
            <a:r>
              <a:rPr lang="en-US" b="1" dirty="0" smtClean="0"/>
              <a:t>of bigotry the white majority was disguising.</a:t>
            </a:r>
            <a:endParaRPr lang="en-US" b="1" dirty="0"/>
          </a:p>
        </p:txBody>
      </p:sp>
      <p:sp>
        <p:nvSpPr>
          <p:cNvPr id="4" name="TextBox 3"/>
          <p:cNvSpPr txBox="1"/>
          <p:nvPr/>
        </p:nvSpPr>
        <p:spPr>
          <a:xfrm>
            <a:off x="7086600" y="4371201"/>
            <a:ext cx="1950727" cy="276999"/>
          </a:xfrm>
          <a:prstGeom prst="rect">
            <a:avLst/>
          </a:prstGeom>
          <a:noFill/>
        </p:spPr>
        <p:txBody>
          <a:bodyPr wrap="none" rtlCol="0">
            <a:spAutoFit/>
          </a:bodyPr>
          <a:lstStyle/>
          <a:p>
            <a:r>
              <a:rPr lang="en-US" sz="1200" dirty="0" smtClean="0"/>
              <a:t>From </a:t>
            </a:r>
            <a:r>
              <a:rPr lang="en-US" sz="1200" i="1" dirty="0" smtClean="0"/>
              <a:t>Trumpet of Conscience</a:t>
            </a:r>
            <a:endParaRPr lang="en-US" sz="1200" i="1" dirty="0"/>
          </a:p>
        </p:txBody>
      </p:sp>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681537"/>
            <a:ext cx="1359225" cy="202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5833" y="4681538"/>
            <a:ext cx="3247317" cy="2035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275561" y="5334000"/>
            <a:ext cx="2010487" cy="646331"/>
          </a:xfrm>
          <a:prstGeom prst="rect">
            <a:avLst/>
          </a:prstGeom>
          <a:noFill/>
        </p:spPr>
        <p:txBody>
          <a:bodyPr wrap="none" rtlCol="0">
            <a:spAutoFit/>
          </a:bodyPr>
          <a:lstStyle/>
          <a:p>
            <a:pPr algn="ctr"/>
            <a:r>
              <a:rPr lang="en-US" b="1" dirty="0" smtClean="0"/>
              <a:t>Martin Luther King</a:t>
            </a:r>
          </a:p>
          <a:p>
            <a:pPr algn="ctr"/>
            <a:r>
              <a:rPr lang="en-US" b="1" dirty="0" smtClean="0"/>
              <a:t>1929 - 1968</a:t>
            </a:r>
            <a:endParaRPr lang="en-US" b="1" dirty="0"/>
          </a:p>
        </p:txBody>
      </p:sp>
      <p:sp>
        <p:nvSpPr>
          <p:cNvPr id="6" name="TextBox 5"/>
          <p:cNvSpPr txBox="1"/>
          <p:nvPr/>
        </p:nvSpPr>
        <p:spPr>
          <a:xfrm>
            <a:off x="327994" y="5867400"/>
            <a:ext cx="3905621" cy="1077218"/>
          </a:xfrm>
          <a:prstGeom prst="rect">
            <a:avLst/>
          </a:prstGeom>
          <a:noFill/>
        </p:spPr>
        <p:txBody>
          <a:bodyPr wrap="none" rtlCol="0">
            <a:spAutoFit/>
          </a:bodyPr>
          <a:lstStyle/>
          <a:p>
            <a:pPr algn="ctr"/>
            <a:r>
              <a:rPr lang="en-US" sz="3200" b="1" dirty="0" smtClean="0"/>
              <a:t>Mass Protest</a:t>
            </a:r>
          </a:p>
          <a:p>
            <a:pPr algn="ctr"/>
            <a:r>
              <a:rPr lang="en-US" sz="3200" b="1" dirty="0" smtClean="0"/>
              <a:t>Moral Transformation</a:t>
            </a:r>
            <a:endParaRPr lang="en-US" sz="3200" b="1" dirty="0"/>
          </a:p>
        </p:txBody>
      </p:sp>
    </p:spTree>
    <p:extLst>
      <p:ext uri="{BB962C8B-B14F-4D97-AF65-F5344CB8AC3E}">
        <p14:creationId xmlns:p14="http://schemas.microsoft.com/office/powerpoint/2010/main" val="11477276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800" y="4800600"/>
            <a:ext cx="1513636" cy="1981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61" y="76200"/>
            <a:ext cx="3029664" cy="4670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844118" y="212295"/>
            <a:ext cx="4572000" cy="4524315"/>
          </a:xfrm>
          <a:prstGeom prst="rect">
            <a:avLst/>
          </a:prstGeom>
        </p:spPr>
        <p:txBody>
          <a:bodyPr>
            <a:spAutoFit/>
          </a:bodyPr>
          <a:lstStyle/>
          <a:p>
            <a:r>
              <a:rPr lang="en-US" b="1" dirty="0"/>
              <a:t>"I am not a racist.... In the past I permitted myself to be used...to make sweeping indictments of all white people, the entire white race and these generalizations have caused injuries to some whites who perhaps did not deserve to be hurt. Because of the spiritual enlightenment which I was blessed to receive as a result of my recent pilgrimage to the Holy city of Mecca, I no longer subscribe to sweeping indictments of any one race. I am now striving to live the life of a true...Muslim. I must repeat that I am not a racist nor do I subscribe to the tenants of racism. I can state in all sincerity that I wish nothing but freedom, justice and equality, life, liberty and the pursuit of happiness for all people."</a:t>
            </a:r>
          </a:p>
        </p:txBody>
      </p:sp>
      <p:pic>
        <p:nvPicPr>
          <p:cNvPr id="717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1812" r="16746"/>
          <a:stretch/>
        </p:blipFill>
        <p:spPr bwMode="auto">
          <a:xfrm>
            <a:off x="5958281" y="4800600"/>
            <a:ext cx="1509319" cy="1967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3568" r="14340"/>
          <a:stretch/>
        </p:blipFill>
        <p:spPr bwMode="auto">
          <a:xfrm>
            <a:off x="2589274" y="4800600"/>
            <a:ext cx="3305389" cy="1967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55045" y="4953000"/>
            <a:ext cx="1297150" cy="646331"/>
          </a:xfrm>
          <a:prstGeom prst="rect">
            <a:avLst/>
          </a:prstGeom>
          <a:noFill/>
        </p:spPr>
        <p:txBody>
          <a:bodyPr wrap="none" rtlCol="0">
            <a:spAutoFit/>
          </a:bodyPr>
          <a:lstStyle/>
          <a:p>
            <a:pPr algn="ctr"/>
            <a:r>
              <a:rPr lang="en-US" b="1" dirty="0" smtClean="0"/>
              <a:t>Malcolm X</a:t>
            </a:r>
          </a:p>
          <a:p>
            <a:pPr algn="ctr"/>
            <a:r>
              <a:rPr lang="en-US" b="1" dirty="0" smtClean="0"/>
              <a:t>1925 - 1965</a:t>
            </a:r>
            <a:endParaRPr lang="en-US" b="1" dirty="0"/>
          </a:p>
        </p:txBody>
      </p:sp>
      <p:sp>
        <p:nvSpPr>
          <p:cNvPr id="5" name="TextBox 4"/>
          <p:cNvSpPr txBox="1"/>
          <p:nvPr/>
        </p:nvSpPr>
        <p:spPr>
          <a:xfrm>
            <a:off x="16441" y="5562600"/>
            <a:ext cx="2574359" cy="1077218"/>
          </a:xfrm>
          <a:prstGeom prst="rect">
            <a:avLst/>
          </a:prstGeom>
          <a:noFill/>
        </p:spPr>
        <p:txBody>
          <a:bodyPr wrap="none" rtlCol="0">
            <a:spAutoFit/>
          </a:bodyPr>
          <a:lstStyle/>
          <a:p>
            <a:pPr algn="ctr"/>
            <a:r>
              <a:rPr lang="en-US" sz="3200" b="1" dirty="0" smtClean="0"/>
              <a:t>Revolutionary</a:t>
            </a:r>
          </a:p>
          <a:p>
            <a:pPr algn="ctr"/>
            <a:r>
              <a:rPr lang="en-US" sz="3200" b="1" dirty="0" smtClean="0"/>
              <a:t>Ideology</a:t>
            </a:r>
            <a:endParaRPr lang="en-US" sz="3200" b="1" dirty="0"/>
          </a:p>
        </p:txBody>
      </p:sp>
    </p:spTree>
    <p:extLst>
      <p:ext uri="{BB962C8B-B14F-4D97-AF65-F5344CB8AC3E}">
        <p14:creationId xmlns:p14="http://schemas.microsoft.com/office/powerpoint/2010/main" val="114772763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45" y="609600"/>
            <a:ext cx="16764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43" y="3230943"/>
            <a:ext cx="1673604" cy="2089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4679" y="609600"/>
            <a:ext cx="1802921"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292" y="3230943"/>
            <a:ext cx="1499695" cy="2054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05309" y="618752"/>
            <a:ext cx="1621172" cy="2505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2"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69191" y="3230943"/>
            <a:ext cx="1893409" cy="2009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3" name="Picture 11"/>
          <p:cNvPicPr>
            <a:picLocks noChangeAspect="1" noChangeArrowheads="1"/>
          </p:cNvPicPr>
          <p:nvPr/>
        </p:nvPicPr>
        <p:blipFill rotWithShape="1">
          <a:blip r:embed="rId8">
            <a:extLst>
              <a:ext uri="{28A0092B-C50C-407E-A947-70E740481C1C}">
                <a14:useLocalDpi xmlns:a14="http://schemas.microsoft.com/office/drawing/2010/main" val="0"/>
              </a:ext>
            </a:extLst>
          </a:blip>
          <a:srcRect r="50000"/>
          <a:stretch/>
        </p:blipFill>
        <p:spPr bwMode="auto">
          <a:xfrm>
            <a:off x="5654122" y="692092"/>
            <a:ext cx="2026757" cy="2432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4"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38800" y="3230943"/>
            <a:ext cx="20574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749131" y="1011972"/>
            <a:ext cx="1394869" cy="4093428"/>
          </a:xfrm>
          <a:prstGeom prst="rect">
            <a:avLst/>
          </a:prstGeom>
          <a:noFill/>
        </p:spPr>
        <p:txBody>
          <a:bodyPr wrap="none" rtlCol="0">
            <a:spAutoFit/>
          </a:bodyPr>
          <a:lstStyle/>
          <a:p>
            <a:r>
              <a:rPr lang="en-US" sz="2000" b="1" dirty="0" smtClean="0"/>
              <a:t>Civil rights</a:t>
            </a:r>
          </a:p>
          <a:p>
            <a:r>
              <a:rPr lang="en-US" sz="2000" b="1" dirty="0"/>
              <a:t>a</a:t>
            </a:r>
            <a:r>
              <a:rPr lang="en-US" sz="2000" b="1" dirty="0" smtClean="0"/>
              <a:t>ctivists </a:t>
            </a:r>
          </a:p>
          <a:p>
            <a:r>
              <a:rPr lang="en-US" sz="2000" b="1" dirty="0"/>
              <a:t>w</a:t>
            </a:r>
            <a:r>
              <a:rPr lang="en-US" sz="2000" b="1" dirty="0" smtClean="0"/>
              <a:t>ho went </a:t>
            </a:r>
          </a:p>
          <a:p>
            <a:r>
              <a:rPr lang="en-US" sz="2000" b="1" dirty="0"/>
              <a:t>i</a:t>
            </a:r>
            <a:r>
              <a:rPr lang="en-US" sz="2000" b="1" dirty="0" smtClean="0"/>
              <a:t>nto</a:t>
            </a:r>
          </a:p>
          <a:p>
            <a:r>
              <a:rPr lang="en-US" sz="2000" b="1" dirty="0" smtClean="0"/>
              <a:t>electoral </a:t>
            </a:r>
          </a:p>
          <a:p>
            <a:r>
              <a:rPr lang="en-US" sz="2000" b="1" dirty="0" smtClean="0"/>
              <a:t>politics</a:t>
            </a:r>
          </a:p>
          <a:p>
            <a:r>
              <a:rPr lang="en-US" sz="2000" b="1" dirty="0"/>
              <a:t>o</a:t>
            </a:r>
            <a:r>
              <a:rPr lang="en-US" sz="2000" b="1" dirty="0" smtClean="0"/>
              <a:t>n the </a:t>
            </a:r>
          </a:p>
          <a:p>
            <a:r>
              <a:rPr lang="en-US" sz="2000" b="1" dirty="0"/>
              <a:t>b</a:t>
            </a:r>
            <a:r>
              <a:rPr lang="en-US" sz="2000" b="1" dirty="0" smtClean="0"/>
              <a:t>asis of</a:t>
            </a:r>
          </a:p>
          <a:p>
            <a:r>
              <a:rPr lang="en-US" sz="2000" b="1" dirty="0"/>
              <a:t>n</a:t>
            </a:r>
            <a:r>
              <a:rPr lang="en-US" sz="2000" b="1" dirty="0" smtClean="0"/>
              <a:t>egotiating</a:t>
            </a:r>
          </a:p>
          <a:p>
            <a:r>
              <a:rPr lang="en-US" sz="2000" b="1" dirty="0"/>
              <a:t>f</a:t>
            </a:r>
            <a:r>
              <a:rPr lang="en-US" sz="2000" b="1" dirty="0" smtClean="0"/>
              <a:t>or</a:t>
            </a:r>
          </a:p>
          <a:p>
            <a:r>
              <a:rPr lang="en-US" sz="2000" b="1" dirty="0"/>
              <a:t>f</a:t>
            </a:r>
            <a:r>
              <a:rPr lang="en-US" sz="2000" b="1" dirty="0" smtClean="0"/>
              <a:t>reedom</a:t>
            </a:r>
          </a:p>
          <a:p>
            <a:r>
              <a:rPr lang="en-US" sz="2000" b="1" dirty="0"/>
              <a:t>w</a:t>
            </a:r>
            <a:r>
              <a:rPr lang="en-US" sz="2000" b="1" dirty="0" smtClean="0"/>
              <a:t>ithin</a:t>
            </a:r>
          </a:p>
          <a:p>
            <a:r>
              <a:rPr lang="en-US" sz="2000" b="1" dirty="0"/>
              <a:t>t</a:t>
            </a:r>
            <a:r>
              <a:rPr lang="en-US" sz="2000" b="1" dirty="0" smtClean="0"/>
              <a:t>he system</a:t>
            </a:r>
            <a:endParaRPr lang="en-US" sz="2000" b="1" dirty="0"/>
          </a:p>
        </p:txBody>
      </p:sp>
      <p:sp>
        <p:nvSpPr>
          <p:cNvPr id="3" name="TextBox 2"/>
          <p:cNvSpPr txBox="1"/>
          <p:nvPr/>
        </p:nvSpPr>
        <p:spPr>
          <a:xfrm>
            <a:off x="228600" y="0"/>
            <a:ext cx="8429487" cy="646331"/>
          </a:xfrm>
          <a:prstGeom prst="rect">
            <a:avLst/>
          </a:prstGeom>
          <a:noFill/>
        </p:spPr>
        <p:txBody>
          <a:bodyPr wrap="none" rtlCol="0">
            <a:spAutoFit/>
          </a:bodyPr>
          <a:lstStyle/>
          <a:p>
            <a:r>
              <a:rPr lang="en-US" sz="3600" b="1" dirty="0" smtClean="0"/>
              <a:t>From outside (1960’s) to the inside (2000’s)</a:t>
            </a:r>
            <a:endParaRPr lang="en-US" sz="3600" b="1" dirty="0"/>
          </a:p>
        </p:txBody>
      </p:sp>
      <p:sp>
        <p:nvSpPr>
          <p:cNvPr id="4" name="TextBox 3"/>
          <p:cNvSpPr txBox="1"/>
          <p:nvPr/>
        </p:nvSpPr>
        <p:spPr>
          <a:xfrm>
            <a:off x="280522" y="5269468"/>
            <a:ext cx="1215846" cy="369332"/>
          </a:xfrm>
          <a:prstGeom prst="rect">
            <a:avLst/>
          </a:prstGeom>
          <a:noFill/>
        </p:spPr>
        <p:txBody>
          <a:bodyPr wrap="none" rtlCol="0">
            <a:spAutoFit/>
          </a:bodyPr>
          <a:lstStyle/>
          <a:p>
            <a:r>
              <a:rPr lang="en-US" b="1" dirty="0" smtClean="0"/>
              <a:t>John Lewis</a:t>
            </a:r>
            <a:endParaRPr lang="en-US" b="1" dirty="0"/>
          </a:p>
        </p:txBody>
      </p:sp>
      <p:sp>
        <p:nvSpPr>
          <p:cNvPr id="5" name="TextBox 4"/>
          <p:cNvSpPr txBox="1"/>
          <p:nvPr/>
        </p:nvSpPr>
        <p:spPr>
          <a:xfrm>
            <a:off x="2025170" y="5269468"/>
            <a:ext cx="1461939" cy="369332"/>
          </a:xfrm>
          <a:prstGeom prst="rect">
            <a:avLst/>
          </a:prstGeom>
          <a:noFill/>
        </p:spPr>
        <p:txBody>
          <a:bodyPr wrap="none" rtlCol="0">
            <a:spAutoFit/>
          </a:bodyPr>
          <a:lstStyle/>
          <a:p>
            <a:r>
              <a:rPr lang="en-US" b="1" dirty="0" smtClean="0"/>
              <a:t>Jesse Jackson</a:t>
            </a:r>
            <a:endParaRPr lang="en-US" b="1" dirty="0"/>
          </a:p>
        </p:txBody>
      </p:sp>
      <p:sp>
        <p:nvSpPr>
          <p:cNvPr id="6" name="TextBox 5"/>
          <p:cNvSpPr txBox="1"/>
          <p:nvPr/>
        </p:nvSpPr>
        <p:spPr>
          <a:xfrm>
            <a:off x="3831001" y="5269468"/>
            <a:ext cx="1569789" cy="369332"/>
          </a:xfrm>
          <a:prstGeom prst="rect">
            <a:avLst/>
          </a:prstGeom>
          <a:noFill/>
        </p:spPr>
        <p:txBody>
          <a:bodyPr wrap="none" rtlCol="0">
            <a:spAutoFit/>
          </a:bodyPr>
          <a:lstStyle/>
          <a:p>
            <a:r>
              <a:rPr lang="en-US" b="1" dirty="0" smtClean="0"/>
              <a:t>Andrew Young</a:t>
            </a:r>
            <a:endParaRPr lang="en-US" b="1" dirty="0"/>
          </a:p>
        </p:txBody>
      </p:sp>
      <p:sp>
        <p:nvSpPr>
          <p:cNvPr id="7" name="TextBox 6"/>
          <p:cNvSpPr txBox="1"/>
          <p:nvPr/>
        </p:nvSpPr>
        <p:spPr>
          <a:xfrm>
            <a:off x="5805213" y="5269468"/>
            <a:ext cx="1724575" cy="369332"/>
          </a:xfrm>
          <a:prstGeom prst="rect">
            <a:avLst/>
          </a:prstGeom>
          <a:noFill/>
        </p:spPr>
        <p:txBody>
          <a:bodyPr wrap="none" rtlCol="0">
            <a:spAutoFit/>
          </a:bodyPr>
          <a:lstStyle/>
          <a:p>
            <a:r>
              <a:rPr lang="en-US" b="1" dirty="0" smtClean="0"/>
              <a:t>Dorothy Tillman</a:t>
            </a:r>
            <a:endParaRPr lang="en-US" b="1" dirty="0"/>
          </a:p>
        </p:txBody>
      </p:sp>
      <p:pic>
        <p:nvPicPr>
          <p:cNvPr id="8205"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98129" y="5348820"/>
            <a:ext cx="1469671" cy="1469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6" name="Picture 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7858" y="5753315"/>
            <a:ext cx="1440471" cy="1065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7" name="Picture 1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664054" y="5832931"/>
            <a:ext cx="828675" cy="985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8" name="Picture 16"/>
          <p:cNvPicPr>
            <a:picLocks noChangeAspect="1" noChangeArrowheads="1"/>
          </p:cNvPicPr>
          <p:nvPr/>
        </p:nvPicPr>
        <p:blipFill rotWithShape="1">
          <a:blip r:embed="rId13">
            <a:extLst>
              <a:ext uri="{28A0092B-C50C-407E-A947-70E740481C1C}">
                <a14:useLocalDpi xmlns:a14="http://schemas.microsoft.com/office/drawing/2010/main" val="0"/>
              </a:ext>
            </a:extLst>
          </a:blip>
          <a:srcRect l="3927" t="6780" r="7895" b="21923"/>
          <a:stretch/>
        </p:blipFill>
        <p:spPr bwMode="auto">
          <a:xfrm>
            <a:off x="2569290" y="5811812"/>
            <a:ext cx="1752239" cy="1006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9" name="Picture 1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389740" y="5723035"/>
            <a:ext cx="693789" cy="1095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10" name="Picture 18"/>
          <p:cNvPicPr>
            <a:picLocks noChangeAspect="1" noChangeArrowheads="1"/>
          </p:cNvPicPr>
          <p:nvPr/>
        </p:nvPicPr>
        <p:blipFill rotWithShape="1">
          <a:blip r:embed="rId15">
            <a:extLst>
              <a:ext uri="{28A0092B-C50C-407E-A947-70E740481C1C}">
                <a14:useLocalDpi xmlns:a14="http://schemas.microsoft.com/office/drawing/2010/main" val="0"/>
              </a:ext>
            </a:extLst>
          </a:blip>
          <a:srcRect l="-3056" t="-2971" r="3056" b="18362"/>
          <a:stretch/>
        </p:blipFill>
        <p:spPr bwMode="auto">
          <a:xfrm>
            <a:off x="5083529" y="5724425"/>
            <a:ext cx="1600200" cy="1094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11" name="Picture 1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722897" y="5689699"/>
            <a:ext cx="799032" cy="1128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772763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42420"/>
            <a:ext cx="3810000" cy="5662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76200"/>
            <a:ext cx="4791075" cy="3556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3709180"/>
            <a:ext cx="4933950" cy="3052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6200" y="0"/>
            <a:ext cx="4272388" cy="1077218"/>
          </a:xfrm>
          <a:prstGeom prst="rect">
            <a:avLst/>
          </a:prstGeom>
          <a:noFill/>
        </p:spPr>
        <p:txBody>
          <a:bodyPr wrap="none" rtlCol="0">
            <a:spAutoFit/>
          </a:bodyPr>
          <a:lstStyle/>
          <a:p>
            <a:r>
              <a:rPr lang="en-US" sz="3200" b="1" dirty="0" smtClean="0"/>
              <a:t>The debate continued</a:t>
            </a:r>
            <a:r>
              <a:rPr lang="en-US" dirty="0" smtClean="0"/>
              <a:t>: </a:t>
            </a:r>
          </a:p>
          <a:p>
            <a:r>
              <a:rPr lang="en-US" sz="1600" dirty="0" smtClean="0"/>
              <a:t>Congress of African People (1970), </a:t>
            </a:r>
            <a:r>
              <a:rPr lang="en-US" sz="1600" dirty="0"/>
              <a:t>Black Political </a:t>
            </a:r>
            <a:endParaRPr lang="en-US" sz="1600" dirty="0" smtClean="0"/>
          </a:p>
          <a:p>
            <a:r>
              <a:rPr lang="en-US" sz="1600" dirty="0" smtClean="0"/>
              <a:t>Assembly (</a:t>
            </a:r>
            <a:r>
              <a:rPr lang="en-US" sz="1600" dirty="0"/>
              <a:t>1972</a:t>
            </a:r>
            <a:r>
              <a:rPr lang="en-US" sz="1600" dirty="0" smtClean="0"/>
              <a:t>), Million Man March (1995)</a:t>
            </a:r>
            <a:endParaRPr lang="en-US" sz="1600" dirty="0"/>
          </a:p>
        </p:txBody>
      </p:sp>
    </p:spTree>
    <p:extLst>
      <p:ext uri="{BB962C8B-B14F-4D97-AF65-F5344CB8AC3E}">
        <p14:creationId xmlns:p14="http://schemas.microsoft.com/office/powerpoint/2010/main" val="227373549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mcworter\AppData\Local\Temp\Scan10109.JPG"/>
          <p:cNvPicPr>
            <a:picLocks noChangeAspect="1" noChangeArrowheads="1"/>
          </p:cNvPicPr>
          <p:nvPr/>
        </p:nvPicPr>
        <p:blipFill rotWithShape="1">
          <a:blip r:embed="rId2">
            <a:extLst>
              <a:ext uri="{28A0092B-C50C-407E-A947-70E740481C1C}">
                <a14:useLocalDpi xmlns:a14="http://schemas.microsoft.com/office/drawing/2010/main" val="0"/>
              </a:ext>
            </a:extLst>
          </a:blip>
          <a:srcRect l="8013" r="5478" b="25333"/>
          <a:stretch/>
        </p:blipFill>
        <p:spPr bwMode="auto">
          <a:xfrm>
            <a:off x="0" y="685800"/>
            <a:ext cx="5072742" cy="5791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200" y="76200"/>
            <a:ext cx="9201430" cy="707886"/>
          </a:xfrm>
          <a:prstGeom prst="rect">
            <a:avLst/>
          </a:prstGeom>
          <a:noFill/>
        </p:spPr>
        <p:txBody>
          <a:bodyPr wrap="none" rtlCol="0">
            <a:spAutoFit/>
          </a:bodyPr>
          <a:lstStyle/>
          <a:p>
            <a:r>
              <a:rPr lang="en-US" sz="4000" b="1" dirty="0" smtClean="0"/>
              <a:t>Black Studies hosted many critical debates</a:t>
            </a:r>
            <a:endParaRPr lang="en-US" sz="4000" b="1" dirty="0"/>
          </a:p>
        </p:txBody>
      </p:sp>
      <p:sp>
        <p:nvSpPr>
          <p:cNvPr id="3" name="TextBox 2"/>
          <p:cNvSpPr txBox="1"/>
          <p:nvPr/>
        </p:nvSpPr>
        <p:spPr>
          <a:xfrm>
            <a:off x="5257800" y="2919948"/>
            <a:ext cx="3790397" cy="3785652"/>
          </a:xfrm>
          <a:prstGeom prst="rect">
            <a:avLst/>
          </a:prstGeom>
          <a:noFill/>
        </p:spPr>
        <p:txBody>
          <a:bodyPr wrap="none" rtlCol="0">
            <a:spAutoFit/>
          </a:bodyPr>
          <a:lstStyle/>
          <a:p>
            <a:r>
              <a:rPr lang="en-US" sz="2000" b="1" dirty="0" smtClean="0"/>
              <a:t>The debate got so heavy that </a:t>
            </a:r>
          </a:p>
          <a:p>
            <a:r>
              <a:rPr lang="en-US" sz="2000" b="1" dirty="0" smtClean="0"/>
              <a:t>a national conference was </a:t>
            </a:r>
          </a:p>
          <a:p>
            <a:r>
              <a:rPr lang="en-US" sz="2000" b="1" dirty="0" smtClean="0"/>
              <a:t>hijacked and the opening plenary </a:t>
            </a:r>
          </a:p>
          <a:p>
            <a:r>
              <a:rPr lang="en-US" sz="2000" b="1" dirty="0" smtClean="0"/>
              <a:t>lasted all day.  The players were </a:t>
            </a:r>
          </a:p>
          <a:p>
            <a:r>
              <a:rPr lang="en-US" sz="2000" b="1" dirty="0" err="1" smtClean="0"/>
              <a:t>Haki</a:t>
            </a:r>
            <a:r>
              <a:rPr lang="en-US" sz="2000" b="1" dirty="0" smtClean="0"/>
              <a:t> </a:t>
            </a:r>
            <a:r>
              <a:rPr lang="en-US" sz="2000" b="1" dirty="0" err="1" smtClean="0"/>
              <a:t>Mahubuti</a:t>
            </a:r>
            <a:r>
              <a:rPr lang="en-US" sz="2000" b="1" dirty="0" smtClean="0"/>
              <a:t>, Kwame </a:t>
            </a:r>
            <a:r>
              <a:rPr lang="en-US" sz="2000" b="1" dirty="0" err="1" smtClean="0"/>
              <a:t>Ture</a:t>
            </a:r>
            <a:r>
              <a:rPr lang="en-US" sz="2000" b="1" dirty="0" smtClean="0"/>
              <a:t>, and </a:t>
            </a:r>
          </a:p>
          <a:p>
            <a:r>
              <a:rPr lang="en-US" sz="2000" b="1" dirty="0" smtClean="0"/>
              <a:t>Abdul </a:t>
            </a:r>
            <a:r>
              <a:rPr lang="en-US" sz="2000" b="1" dirty="0" err="1" smtClean="0"/>
              <a:t>Alkalimat</a:t>
            </a:r>
            <a:r>
              <a:rPr lang="en-US" sz="2000" b="1" dirty="0" smtClean="0"/>
              <a:t>.  All sessions at a </a:t>
            </a:r>
          </a:p>
          <a:p>
            <a:r>
              <a:rPr lang="en-US" sz="2000" b="1" dirty="0" smtClean="0"/>
              <a:t>national meeting were cancelled </a:t>
            </a:r>
          </a:p>
          <a:p>
            <a:r>
              <a:rPr lang="en-US" sz="2000" b="1" dirty="0"/>
              <a:t>a</a:t>
            </a:r>
            <a:r>
              <a:rPr lang="en-US" sz="2000" b="1" dirty="0" smtClean="0"/>
              <a:t>nd the participants carried on </a:t>
            </a:r>
          </a:p>
          <a:p>
            <a:r>
              <a:rPr lang="en-US" sz="2000" b="1" dirty="0" smtClean="0"/>
              <a:t>the Marxist-Nationalist debate </a:t>
            </a:r>
          </a:p>
          <a:p>
            <a:r>
              <a:rPr lang="en-US" sz="2000" b="1" dirty="0" smtClean="0"/>
              <a:t>for 8 hours!  Workers from the</a:t>
            </a:r>
          </a:p>
          <a:p>
            <a:r>
              <a:rPr lang="en-US" sz="2000" b="1" dirty="0"/>
              <a:t>a</a:t>
            </a:r>
            <a:r>
              <a:rPr lang="en-US" sz="2000" b="1" dirty="0" smtClean="0"/>
              <a:t>uto plants joined the scholars;</a:t>
            </a:r>
          </a:p>
          <a:p>
            <a:r>
              <a:rPr lang="en-US" sz="2000" b="1" dirty="0"/>
              <a:t>t</a:t>
            </a:r>
            <a:r>
              <a:rPr lang="en-US" sz="2000" b="1" dirty="0" smtClean="0"/>
              <a:t>hat intensified the debate.</a:t>
            </a:r>
            <a:endParaRPr lang="en-US" sz="2000" b="1" dirty="0"/>
          </a:p>
        </p:txBody>
      </p:sp>
      <p:pic>
        <p:nvPicPr>
          <p:cNvPr id="1843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9402" r="24636"/>
          <a:stretch/>
        </p:blipFill>
        <p:spPr bwMode="auto">
          <a:xfrm>
            <a:off x="7684934" y="878306"/>
            <a:ext cx="1363263" cy="1941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5325" r="25912"/>
          <a:stretch/>
        </p:blipFill>
        <p:spPr bwMode="auto">
          <a:xfrm>
            <a:off x="6410425" y="878305"/>
            <a:ext cx="1224111" cy="1941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7"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16144" r="12055"/>
          <a:stretch/>
        </p:blipFill>
        <p:spPr bwMode="auto">
          <a:xfrm>
            <a:off x="5025189" y="878305"/>
            <a:ext cx="1324031" cy="1941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373549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mcworter\AppData\Local\Temp\Scan10107.JPG"/>
          <p:cNvPicPr>
            <a:picLocks noChangeAspect="1" noChangeArrowheads="1"/>
          </p:cNvPicPr>
          <p:nvPr/>
        </p:nvPicPr>
        <p:blipFill rotWithShape="1">
          <a:blip r:embed="rId2">
            <a:extLst>
              <a:ext uri="{28A0092B-C50C-407E-A947-70E740481C1C}">
                <a14:useLocalDpi xmlns:a14="http://schemas.microsoft.com/office/drawing/2010/main" val="0"/>
              </a:ext>
            </a:extLst>
          </a:blip>
          <a:srcRect l="19184" t="4807" r="22986"/>
          <a:stretch/>
        </p:blipFill>
        <p:spPr bwMode="auto">
          <a:xfrm rot="5400000">
            <a:off x="2411531" y="-1558691"/>
            <a:ext cx="4320940" cy="89623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4610" y="228600"/>
            <a:ext cx="8794780" cy="477054"/>
          </a:xfrm>
          <a:prstGeom prst="rect">
            <a:avLst/>
          </a:prstGeom>
          <a:noFill/>
        </p:spPr>
        <p:txBody>
          <a:bodyPr wrap="none" rtlCol="0">
            <a:spAutoFit/>
          </a:bodyPr>
          <a:lstStyle/>
          <a:p>
            <a:r>
              <a:rPr lang="en-US" sz="2500" b="1" dirty="0" smtClean="0"/>
              <a:t>African Liberation sparked an intense Marxist-Nationalist Debate</a:t>
            </a:r>
            <a:endParaRPr lang="en-US" sz="2500" b="1" dirty="0"/>
          </a:p>
        </p:txBody>
      </p:sp>
      <p:sp>
        <p:nvSpPr>
          <p:cNvPr id="3" name="TextBox 2"/>
          <p:cNvSpPr txBox="1"/>
          <p:nvPr/>
        </p:nvSpPr>
        <p:spPr>
          <a:xfrm>
            <a:off x="0" y="5458361"/>
            <a:ext cx="9144000" cy="1323439"/>
          </a:xfrm>
          <a:prstGeom prst="rect">
            <a:avLst/>
          </a:prstGeom>
          <a:noFill/>
        </p:spPr>
        <p:txBody>
          <a:bodyPr wrap="square" rtlCol="0">
            <a:spAutoFit/>
          </a:bodyPr>
          <a:lstStyle/>
          <a:p>
            <a:r>
              <a:rPr lang="en-US" sz="2000" b="1" dirty="0" smtClean="0"/>
              <a:t>This debate worked the axis of class versus national liberation, or what has been </a:t>
            </a:r>
          </a:p>
          <a:p>
            <a:r>
              <a:rPr lang="en-US" sz="2000" b="1" dirty="0" smtClean="0"/>
              <a:t>misnamed as class versus race.  It changed the </a:t>
            </a:r>
            <a:r>
              <a:rPr lang="en-US" sz="2000" b="1" dirty="0" err="1" smtClean="0"/>
              <a:t>emigrationist</a:t>
            </a:r>
            <a:r>
              <a:rPr lang="en-US" sz="2000" b="1" dirty="0" smtClean="0"/>
              <a:t> posture to one of global unity to aid African armed struggle for liberation.  It also connected with </a:t>
            </a:r>
            <a:r>
              <a:rPr lang="en-US" sz="2000" b="1" dirty="0"/>
              <a:t>t</a:t>
            </a:r>
            <a:r>
              <a:rPr lang="en-US" sz="2000" b="1" dirty="0" smtClean="0"/>
              <a:t>he global split in socialism between China and the USSR.</a:t>
            </a:r>
            <a:endParaRPr lang="en-US" sz="2000" b="1" dirty="0"/>
          </a:p>
        </p:txBody>
      </p:sp>
      <p:sp>
        <p:nvSpPr>
          <p:cNvPr id="4" name="TextBox 3"/>
          <p:cNvSpPr txBox="1"/>
          <p:nvPr/>
        </p:nvSpPr>
        <p:spPr>
          <a:xfrm>
            <a:off x="-35689" y="5082942"/>
            <a:ext cx="9179689" cy="300082"/>
          </a:xfrm>
          <a:prstGeom prst="rect">
            <a:avLst/>
          </a:prstGeom>
          <a:noFill/>
        </p:spPr>
        <p:txBody>
          <a:bodyPr wrap="square" rtlCol="0">
            <a:spAutoFit/>
          </a:bodyPr>
          <a:lstStyle/>
          <a:p>
            <a:pPr algn="ctr"/>
            <a:r>
              <a:rPr lang="en-US" sz="1350" i="1" dirty="0" smtClean="0"/>
              <a:t>ALSC Executive Committee:  </a:t>
            </a:r>
            <a:r>
              <a:rPr lang="en-US" sz="1350" i="1" dirty="0" err="1" smtClean="0"/>
              <a:t>Owusu</a:t>
            </a:r>
            <a:r>
              <a:rPr lang="en-US" sz="1350" i="1" dirty="0" smtClean="0"/>
              <a:t> </a:t>
            </a:r>
            <a:r>
              <a:rPr lang="en-US" sz="1350" i="1" dirty="0" err="1" smtClean="0"/>
              <a:t>Saudaki</a:t>
            </a:r>
            <a:r>
              <a:rPr lang="en-US" sz="1350" i="1" dirty="0" smtClean="0"/>
              <a:t>, John Warfield, Brenda </a:t>
            </a:r>
            <a:r>
              <a:rPr lang="en-US" sz="1350" i="1" dirty="0"/>
              <a:t>P</a:t>
            </a:r>
            <a:r>
              <a:rPr lang="en-US" sz="1350" i="1" dirty="0" smtClean="0"/>
              <a:t>aris, Gene Locke, </a:t>
            </a:r>
            <a:r>
              <a:rPr lang="en-US" sz="1350" i="1" dirty="0" err="1" smtClean="0"/>
              <a:t>Akinlabi</a:t>
            </a:r>
            <a:r>
              <a:rPr lang="en-US" sz="1350" i="1" dirty="0" smtClean="0"/>
              <a:t>, </a:t>
            </a:r>
            <a:r>
              <a:rPr lang="en-US" sz="1350" i="1" dirty="0" err="1" smtClean="0"/>
              <a:t>Amiri</a:t>
            </a:r>
            <a:r>
              <a:rPr lang="en-US" sz="1350" i="1" dirty="0" smtClean="0"/>
              <a:t> </a:t>
            </a:r>
            <a:r>
              <a:rPr lang="en-US" sz="1350" i="1" dirty="0"/>
              <a:t>B</a:t>
            </a:r>
            <a:r>
              <a:rPr lang="en-US" sz="1350" i="1" dirty="0" smtClean="0"/>
              <a:t>araka,  Abdul </a:t>
            </a:r>
            <a:r>
              <a:rPr lang="en-US" sz="1350" i="1" dirty="0" err="1" smtClean="0"/>
              <a:t>Alkalimat</a:t>
            </a:r>
            <a:endParaRPr lang="en-US" sz="1350" i="1" dirty="0"/>
          </a:p>
        </p:txBody>
      </p:sp>
    </p:spTree>
    <p:extLst>
      <p:ext uri="{BB962C8B-B14F-4D97-AF65-F5344CB8AC3E}">
        <p14:creationId xmlns:p14="http://schemas.microsoft.com/office/powerpoint/2010/main" val="227373549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mcworter\AppData\Local\Temp\Scan10112.JPG"/>
          <p:cNvPicPr>
            <a:picLocks noChangeAspect="1" noChangeArrowheads="1"/>
          </p:cNvPicPr>
          <p:nvPr/>
        </p:nvPicPr>
        <p:blipFill rotWithShape="1">
          <a:blip r:embed="rId2">
            <a:extLst>
              <a:ext uri="{28A0092B-C50C-407E-A947-70E740481C1C}">
                <a14:useLocalDpi xmlns:a14="http://schemas.microsoft.com/office/drawing/2010/main" val="0"/>
              </a:ext>
            </a:extLst>
          </a:blip>
          <a:srcRect l="13973" t="8878" r="11113" b="33438"/>
          <a:stretch/>
        </p:blipFill>
        <p:spPr bwMode="auto">
          <a:xfrm rot="5400000">
            <a:off x="111431" y="726769"/>
            <a:ext cx="5721538" cy="5792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200" y="304800"/>
            <a:ext cx="9091528" cy="553998"/>
          </a:xfrm>
          <a:prstGeom prst="rect">
            <a:avLst/>
          </a:prstGeom>
          <a:noFill/>
        </p:spPr>
        <p:txBody>
          <a:bodyPr wrap="none" rtlCol="0">
            <a:spAutoFit/>
          </a:bodyPr>
          <a:lstStyle/>
          <a:p>
            <a:r>
              <a:rPr lang="en-US" sz="3000" b="1" dirty="0" smtClean="0"/>
              <a:t>The Black Radical Congress continued the debate (1998)</a:t>
            </a:r>
            <a:endParaRPr lang="en-US" sz="3000" b="1" dirty="0"/>
          </a:p>
        </p:txBody>
      </p:sp>
      <p:pic>
        <p:nvPicPr>
          <p:cNvPr id="1638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1258" r="11258"/>
          <a:stretch/>
        </p:blipFill>
        <p:spPr bwMode="auto">
          <a:xfrm>
            <a:off x="5930587" y="914400"/>
            <a:ext cx="127309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2186" b="58999"/>
          <a:stretch/>
        </p:blipFill>
        <p:spPr bwMode="auto">
          <a:xfrm>
            <a:off x="7398513" y="914400"/>
            <a:ext cx="1425688" cy="1773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069239" y="2831068"/>
            <a:ext cx="995785" cy="369332"/>
          </a:xfrm>
          <a:prstGeom prst="rect">
            <a:avLst/>
          </a:prstGeom>
          <a:noFill/>
        </p:spPr>
        <p:txBody>
          <a:bodyPr wrap="none" rtlCol="0">
            <a:spAutoFit/>
          </a:bodyPr>
          <a:lstStyle/>
          <a:p>
            <a:r>
              <a:rPr lang="en-US" dirty="0" smtClean="0"/>
              <a:t>Bill Sales</a:t>
            </a:r>
            <a:endParaRPr lang="en-US" dirty="0"/>
          </a:p>
        </p:txBody>
      </p:sp>
      <p:sp>
        <p:nvSpPr>
          <p:cNvPr id="4" name="TextBox 3"/>
          <p:cNvSpPr txBox="1"/>
          <p:nvPr/>
        </p:nvSpPr>
        <p:spPr>
          <a:xfrm>
            <a:off x="7341339" y="2819400"/>
            <a:ext cx="1540037" cy="369332"/>
          </a:xfrm>
          <a:prstGeom prst="rect">
            <a:avLst/>
          </a:prstGeom>
          <a:noFill/>
        </p:spPr>
        <p:txBody>
          <a:bodyPr wrap="none" rtlCol="0">
            <a:spAutoFit/>
          </a:bodyPr>
          <a:lstStyle/>
          <a:p>
            <a:r>
              <a:rPr lang="en-US" dirty="0" smtClean="0"/>
              <a:t>Sam Anderson</a:t>
            </a:r>
            <a:endParaRPr lang="en-US" dirty="0"/>
          </a:p>
        </p:txBody>
      </p:sp>
      <p:pic>
        <p:nvPicPr>
          <p:cNvPr id="1638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5151" y="3429000"/>
            <a:ext cx="1372413" cy="1760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474163" y="5257800"/>
            <a:ext cx="1274388" cy="369332"/>
          </a:xfrm>
          <a:prstGeom prst="rect">
            <a:avLst/>
          </a:prstGeom>
          <a:noFill/>
        </p:spPr>
        <p:txBody>
          <a:bodyPr wrap="none" rtlCol="0">
            <a:spAutoFit/>
          </a:bodyPr>
          <a:lstStyle/>
          <a:p>
            <a:r>
              <a:rPr lang="en-US" dirty="0" smtClean="0"/>
              <a:t>Jarvis Tyner</a:t>
            </a:r>
            <a:endParaRPr lang="en-US" dirty="0"/>
          </a:p>
        </p:txBody>
      </p:sp>
      <p:pic>
        <p:nvPicPr>
          <p:cNvPr id="1639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30587" y="3424989"/>
            <a:ext cx="1273089" cy="178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5638800" y="5257800"/>
            <a:ext cx="1856662" cy="369332"/>
          </a:xfrm>
          <a:prstGeom prst="rect">
            <a:avLst/>
          </a:prstGeom>
          <a:noFill/>
        </p:spPr>
        <p:txBody>
          <a:bodyPr wrap="none" rtlCol="0">
            <a:spAutoFit/>
          </a:bodyPr>
          <a:lstStyle/>
          <a:p>
            <a:r>
              <a:rPr lang="en-US" dirty="0" smtClean="0"/>
              <a:t>Manning </a:t>
            </a:r>
            <a:r>
              <a:rPr lang="en-US" dirty="0" err="1" smtClean="0"/>
              <a:t>Marable</a:t>
            </a:r>
            <a:endParaRPr lang="en-US" dirty="0"/>
          </a:p>
        </p:txBody>
      </p:sp>
      <p:sp>
        <p:nvSpPr>
          <p:cNvPr id="8" name="TextBox 7"/>
          <p:cNvSpPr txBox="1"/>
          <p:nvPr/>
        </p:nvSpPr>
        <p:spPr>
          <a:xfrm>
            <a:off x="5791200" y="5943600"/>
            <a:ext cx="3137847" cy="523220"/>
          </a:xfrm>
          <a:prstGeom prst="rect">
            <a:avLst/>
          </a:prstGeom>
          <a:noFill/>
        </p:spPr>
        <p:txBody>
          <a:bodyPr wrap="none" rtlCol="0">
            <a:spAutoFit/>
          </a:bodyPr>
          <a:lstStyle/>
          <a:p>
            <a:r>
              <a:rPr lang="en-US" sz="2800" b="1" dirty="0" smtClean="0"/>
              <a:t>A New York Polarity</a:t>
            </a:r>
            <a:endParaRPr lang="en-US" sz="2800" b="1" dirty="0"/>
          </a:p>
        </p:txBody>
      </p:sp>
      <p:pic>
        <p:nvPicPr>
          <p:cNvPr id="1026"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78295" t="31360" r="10853" b="50089"/>
          <a:stretch/>
        </p:blipFill>
        <p:spPr bwMode="auto">
          <a:xfrm>
            <a:off x="5875088" y="914400"/>
            <a:ext cx="1410692" cy="1900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373549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6200"/>
            <a:ext cx="9144000" cy="769441"/>
          </a:xfrm>
          <a:prstGeom prst="rect">
            <a:avLst/>
          </a:prstGeom>
          <a:noFill/>
        </p:spPr>
        <p:txBody>
          <a:bodyPr wrap="square" rtlCol="0">
            <a:spAutoFit/>
          </a:bodyPr>
          <a:lstStyle/>
          <a:p>
            <a:pPr algn="ctr"/>
            <a:r>
              <a:rPr lang="en-US" sz="4400" b="1" dirty="0" smtClean="0"/>
              <a:t>King was attacked, sparking a debate</a:t>
            </a:r>
            <a:endParaRPr lang="en-US" sz="4400" b="1" dirty="0"/>
          </a:p>
        </p:txBody>
      </p:sp>
      <p:pic>
        <p:nvPicPr>
          <p:cNvPr id="19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696280"/>
            <a:ext cx="2023568" cy="2961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6252" y="3733800"/>
            <a:ext cx="2023568"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599" y="945102"/>
            <a:ext cx="4621265" cy="5608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953000" y="914400"/>
            <a:ext cx="1914370" cy="3785652"/>
          </a:xfrm>
          <a:prstGeom prst="rect">
            <a:avLst/>
          </a:prstGeom>
          <a:noFill/>
        </p:spPr>
        <p:txBody>
          <a:bodyPr wrap="none" rtlCol="0">
            <a:spAutoFit/>
          </a:bodyPr>
          <a:lstStyle/>
          <a:p>
            <a:r>
              <a:rPr lang="en-US" sz="2000" b="1" dirty="0" smtClean="0"/>
              <a:t>King has been</a:t>
            </a:r>
          </a:p>
          <a:p>
            <a:r>
              <a:rPr lang="en-US" sz="2000" b="1" dirty="0"/>
              <a:t>a</a:t>
            </a:r>
            <a:r>
              <a:rPr lang="en-US" sz="2000" b="1" dirty="0" smtClean="0"/>
              <a:t>ttacked on</a:t>
            </a:r>
          </a:p>
          <a:p>
            <a:r>
              <a:rPr lang="en-US" sz="2000" b="1" dirty="0"/>
              <a:t>m</a:t>
            </a:r>
            <a:r>
              <a:rPr lang="en-US" sz="2000" b="1" dirty="0" smtClean="0"/>
              <a:t>any fronts but</a:t>
            </a:r>
          </a:p>
          <a:p>
            <a:r>
              <a:rPr lang="en-US" sz="2000" b="1" dirty="0"/>
              <a:t>h</a:t>
            </a:r>
            <a:r>
              <a:rPr lang="en-US" sz="2000" b="1" dirty="0" smtClean="0"/>
              <a:t>e remains a</a:t>
            </a:r>
          </a:p>
          <a:p>
            <a:r>
              <a:rPr lang="en-US" sz="2000" b="1" dirty="0"/>
              <a:t>n</a:t>
            </a:r>
            <a:r>
              <a:rPr lang="en-US" sz="2000" b="1" dirty="0" smtClean="0"/>
              <a:t>ational icon.</a:t>
            </a:r>
          </a:p>
          <a:p>
            <a:r>
              <a:rPr lang="en-US" sz="2000" b="1" dirty="0" smtClean="0"/>
              <a:t>He survives</a:t>
            </a:r>
          </a:p>
          <a:p>
            <a:r>
              <a:rPr lang="en-US" sz="2000" b="1" dirty="0"/>
              <a:t>a</a:t>
            </a:r>
            <a:r>
              <a:rPr lang="en-US" sz="2000" b="1" dirty="0" smtClean="0"/>
              <a:t>ttempts to</a:t>
            </a:r>
          </a:p>
          <a:p>
            <a:r>
              <a:rPr lang="en-US" sz="2000" b="1" dirty="0" smtClean="0"/>
              <a:t>“humanize” him</a:t>
            </a:r>
          </a:p>
          <a:p>
            <a:r>
              <a:rPr lang="en-US" sz="2000" b="1" dirty="0" smtClean="0"/>
              <a:t>and deny Black</a:t>
            </a:r>
          </a:p>
          <a:p>
            <a:r>
              <a:rPr lang="en-US" sz="2000" b="1" dirty="0"/>
              <a:t>p</a:t>
            </a:r>
            <a:r>
              <a:rPr lang="en-US" sz="2000" b="1" dirty="0" smtClean="0"/>
              <a:t>eople a</a:t>
            </a:r>
          </a:p>
          <a:p>
            <a:r>
              <a:rPr lang="en-US" sz="2000" b="1" dirty="0"/>
              <a:t>g</a:t>
            </a:r>
            <a:r>
              <a:rPr lang="en-US" sz="2000" b="1" dirty="0" smtClean="0"/>
              <a:t>reat symbol </a:t>
            </a:r>
          </a:p>
          <a:p>
            <a:r>
              <a:rPr lang="en-US" sz="2000" b="1" dirty="0" smtClean="0"/>
              <a:t>of hope. </a:t>
            </a:r>
            <a:endParaRPr lang="en-US" sz="2000" b="1" dirty="0"/>
          </a:p>
        </p:txBody>
      </p:sp>
      <p:pic>
        <p:nvPicPr>
          <p:cNvPr id="19463" name="Picture 7"/>
          <p:cNvPicPr>
            <a:picLocks noChangeAspect="1" noChangeArrowheads="1"/>
          </p:cNvPicPr>
          <p:nvPr/>
        </p:nvPicPr>
        <p:blipFill rotWithShape="1">
          <a:blip r:embed="rId5">
            <a:extLst>
              <a:ext uri="{28A0092B-C50C-407E-A947-70E740481C1C}">
                <a14:useLocalDpi xmlns:a14="http://schemas.microsoft.com/office/drawing/2010/main" val="0"/>
              </a:ext>
            </a:extLst>
          </a:blip>
          <a:srcRect l="30725"/>
          <a:stretch/>
        </p:blipFill>
        <p:spPr bwMode="auto">
          <a:xfrm>
            <a:off x="4953000" y="4953000"/>
            <a:ext cx="1821180"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373549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9144000" cy="692497"/>
          </a:xfrm>
          <a:prstGeom prst="rect">
            <a:avLst/>
          </a:prstGeom>
        </p:spPr>
        <p:txBody>
          <a:bodyPr wrap="square">
            <a:spAutoFit/>
          </a:bodyPr>
          <a:lstStyle/>
          <a:p>
            <a:pPr algn="ctr"/>
            <a:r>
              <a:rPr lang="en-US" sz="3900" b="1" dirty="0" smtClean="0"/>
              <a:t>Malcolm X </a:t>
            </a:r>
            <a:r>
              <a:rPr lang="en-US" sz="3900" b="1" dirty="0"/>
              <a:t>was </a:t>
            </a:r>
            <a:r>
              <a:rPr lang="en-US" sz="3900" b="1" dirty="0" smtClean="0"/>
              <a:t>attacked, </a:t>
            </a:r>
            <a:r>
              <a:rPr lang="en-US" sz="3900" b="1" dirty="0"/>
              <a:t>sparking a debate</a:t>
            </a:r>
          </a:p>
        </p:txBody>
      </p:sp>
      <p:pic>
        <p:nvPicPr>
          <p:cNvPr id="204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1947" t="11853" r="29053" b="52922"/>
          <a:stretch/>
        </p:blipFill>
        <p:spPr bwMode="auto">
          <a:xfrm>
            <a:off x="2819400" y="901767"/>
            <a:ext cx="4267200" cy="3085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01767"/>
            <a:ext cx="2590800" cy="5742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929372"/>
            <a:ext cx="1952625" cy="2973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793081" y="4038600"/>
            <a:ext cx="6503319" cy="2585323"/>
          </a:xfrm>
          <a:prstGeom prst="rect">
            <a:avLst/>
          </a:prstGeom>
          <a:noFill/>
        </p:spPr>
        <p:txBody>
          <a:bodyPr wrap="none" rtlCol="0">
            <a:spAutoFit/>
          </a:bodyPr>
          <a:lstStyle/>
          <a:p>
            <a:r>
              <a:rPr lang="en-US" sz="2700" b="1" dirty="0" smtClean="0"/>
              <a:t>As usual the attack was sexual, personality </a:t>
            </a:r>
          </a:p>
          <a:p>
            <a:r>
              <a:rPr lang="en-US" sz="2700" b="1" dirty="0" smtClean="0"/>
              <a:t>based, and politically against his </a:t>
            </a:r>
          </a:p>
          <a:p>
            <a:r>
              <a:rPr lang="en-US" sz="2700" b="1" dirty="0" smtClean="0"/>
              <a:t>revolutionary ideology based on a </a:t>
            </a:r>
          </a:p>
          <a:p>
            <a:r>
              <a:rPr lang="en-US" sz="2700" b="1" dirty="0" smtClean="0"/>
              <a:t>convergence of the radical Black ideological </a:t>
            </a:r>
          </a:p>
          <a:p>
            <a:r>
              <a:rPr lang="en-US" sz="2700" b="1" dirty="0" smtClean="0"/>
              <a:t>frameworks in the tradition of the African </a:t>
            </a:r>
          </a:p>
          <a:p>
            <a:r>
              <a:rPr lang="en-US" sz="2700" b="1" dirty="0" smtClean="0"/>
              <a:t>American improvisational political culture.</a:t>
            </a:r>
            <a:endParaRPr lang="en-US" sz="2700" b="1" dirty="0"/>
          </a:p>
        </p:txBody>
      </p:sp>
    </p:spTree>
    <p:extLst>
      <p:ext uri="{BB962C8B-B14F-4D97-AF65-F5344CB8AC3E}">
        <p14:creationId xmlns:p14="http://schemas.microsoft.com/office/powerpoint/2010/main" val="22737354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9265" y="76200"/>
            <a:ext cx="2898935" cy="6301725"/>
          </a:xfrm>
          <a:prstGeom prst="rect">
            <a:avLst/>
          </a:prstGeom>
          <a:noFill/>
        </p:spPr>
        <p:txBody>
          <a:bodyPr wrap="none" rtlCol="0">
            <a:spAutoFit/>
          </a:bodyPr>
          <a:lstStyle/>
          <a:p>
            <a:pPr algn="r">
              <a:spcAft>
                <a:spcPts val="300"/>
              </a:spcAft>
            </a:pPr>
            <a:r>
              <a:rPr lang="en-US" sz="3200" b="1" dirty="0" smtClean="0"/>
              <a:t>Modes of</a:t>
            </a:r>
          </a:p>
          <a:p>
            <a:pPr algn="r">
              <a:spcAft>
                <a:spcPts val="300"/>
              </a:spcAft>
            </a:pPr>
            <a:r>
              <a:rPr lang="en-US" sz="3200" b="1" dirty="0" smtClean="0"/>
              <a:t>Social cohesion</a:t>
            </a:r>
          </a:p>
          <a:p>
            <a:pPr>
              <a:spcAft>
                <a:spcPts val="300"/>
              </a:spcAft>
            </a:pPr>
            <a:endParaRPr lang="en-US" sz="2400" dirty="0" smtClean="0"/>
          </a:p>
          <a:p>
            <a:pPr algn="r">
              <a:spcAft>
                <a:spcPts val="300"/>
              </a:spcAft>
            </a:pPr>
            <a:r>
              <a:rPr lang="en-US" sz="3200" dirty="0" smtClean="0"/>
              <a:t>Africa</a:t>
            </a:r>
          </a:p>
          <a:p>
            <a:pPr algn="r">
              <a:spcAft>
                <a:spcPts val="300"/>
              </a:spcAft>
            </a:pPr>
            <a:endParaRPr lang="en-US" sz="3200" dirty="0" smtClean="0"/>
          </a:p>
          <a:p>
            <a:pPr algn="r">
              <a:spcAft>
                <a:spcPts val="300"/>
              </a:spcAft>
            </a:pPr>
            <a:r>
              <a:rPr lang="en-US" sz="3200" dirty="0" smtClean="0"/>
              <a:t>Slavery</a:t>
            </a:r>
          </a:p>
          <a:p>
            <a:pPr algn="r">
              <a:spcAft>
                <a:spcPts val="300"/>
              </a:spcAft>
            </a:pPr>
            <a:endParaRPr lang="en-US" sz="3200" dirty="0" smtClean="0"/>
          </a:p>
          <a:p>
            <a:pPr algn="r">
              <a:spcAft>
                <a:spcPts val="300"/>
              </a:spcAft>
            </a:pPr>
            <a:r>
              <a:rPr lang="en-US" sz="3200" dirty="0" smtClean="0"/>
              <a:t>Rural</a:t>
            </a:r>
          </a:p>
          <a:p>
            <a:pPr algn="r">
              <a:spcAft>
                <a:spcPts val="300"/>
              </a:spcAft>
            </a:pPr>
            <a:endParaRPr lang="en-US" sz="3200" dirty="0" smtClean="0"/>
          </a:p>
          <a:p>
            <a:pPr algn="r">
              <a:spcAft>
                <a:spcPts val="300"/>
              </a:spcAft>
            </a:pPr>
            <a:r>
              <a:rPr lang="en-US" sz="3200" dirty="0" smtClean="0"/>
              <a:t>Urban</a:t>
            </a:r>
          </a:p>
          <a:p>
            <a:pPr algn="r">
              <a:spcAft>
                <a:spcPts val="300"/>
              </a:spcAft>
            </a:pPr>
            <a:endParaRPr lang="en-US" sz="3200" dirty="0" smtClean="0"/>
          </a:p>
          <a:p>
            <a:pPr algn="r">
              <a:spcAft>
                <a:spcPts val="300"/>
              </a:spcAft>
            </a:pPr>
            <a:r>
              <a:rPr lang="en-US" sz="3200" dirty="0" smtClean="0"/>
              <a:t>Information</a:t>
            </a:r>
          </a:p>
        </p:txBody>
      </p:sp>
      <p:sp>
        <p:nvSpPr>
          <p:cNvPr id="3" name="Rectangle 2"/>
          <p:cNvSpPr/>
          <p:nvPr/>
        </p:nvSpPr>
        <p:spPr>
          <a:xfrm>
            <a:off x="5105400" y="76200"/>
            <a:ext cx="3429000" cy="5678478"/>
          </a:xfrm>
          <a:prstGeom prst="rect">
            <a:avLst/>
          </a:prstGeom>
        </p:spPr>
        <p:txBody>
          <a:bodyPr wrap="square">
            <a:spAutoFit/>
          </a:bodyPr>
          <a:lstStyle/>
          <a:p>
            <a:pPr>
              <a:spcAft>
                <a:spcPts val="300"/>
              </a:spcAft>
            </a:pPr>
            <a:r>
              <a:rPr lang="en-US" sz="3200" b="1" dirty="0" smtClean="0"/>
              <a:t>Modes of</a:t>
            </a:r>
          </a:p>
          <a:p>
            <a:pPr>
              <a:spcAft>
                <a:spcPts val="300"/>
              </a:spcAft>
            </a:pPr>
            <a:r>
              <a:rPr lang="en-US" sz="3200" b="1" dirty="0" smtClean="0"/>
              <a:t>Social disruption</a:t>
            </a:r>
          </a:p>
          <a:p>
            <a:pPr algn="ctr">
              <a:spcAft>
                <a:spcPts val="300"/>
              </a:spcAft>
            </a:pPr>
            <a:endParaRPr lang="en-US" sz="3200" b="1" dirty="0" smtClean="0"/>
          </a:p>
          <a:p>
            <a:pPr>
              <a:spcAft>
                <a:spcPts val="300"/>
              </a:spcAft>
            </a:pPr>
            <a:endParaRPr lang="en-US" dirty="0" smtClean="0"/>
          </a:p>
          <a:p>
            <a:pPr>
              <a:spcAft>
                <a:spcPts val="300"/>
              </a:spcAft>
            </a:pPr>
            <a:r>
              <a:rPr lang="en-US" sz="3200" dirty="0" smtClean="0"/>
              <a:t>Slave trade</a:t>
            </a:r>
          </a:p>
          <a:p>
            <a:pPr>
              <a:spcAft>
                <a:spcPts val="300"/>
              </a:spcAft>
            </a:pPr>
            <a:endParaRPr lang="en-US" sz="3200" dirty="0" smtClean="0"/>
          </a:p>
          <a:p>
            <a:pPr>
              <a:spcAft>
                <a:spcPts val="300"/>
              </a:spcAft>
            </a:pPr>
            <a:r>
              <a:rPr lang="en-US" sz="3200" dirty="0" smtClean="0"/>
              <a:t>Emancipation</a:t>
            </a:r>
          </a:p>
          <a:p>
            <a:pPr>
              <a:spcAft>
                <a:spcPts val="300"/>
              </a:spcAft>
            </a:pPr>
            <a:endParaRPr lang="en-US" sz="3200" dirty="0" smtClean="0"/>
          </a:p>
          <a:p>
            <a:pPr>
              <a:spcAft>
                <a:spcPts val="300"/>
              </a:spcAft>
            </a:pPr>
            <a:r>
              <a:rPr lang="en-US" sz="3200" dirty="0" smtClean="0"/>
              <a:t>Great migrations</a:t>
            </a:r>
          </a:p>
          <a:p>
            <a:pPr>
              <a:spcAft>
                <a:spcPts val="300"/>
              </a:spcAft>
            </a:pPr>
            <a:endParaRPr lang="en-US" sz="3200" dirty="0" smtClean="0"/>
          </a:p>
          <a:p>
            <a:pPr>
              <a:spcAft>
                <a:spcPts val="300"/>
              </a:spcAft>
            </a:pPr>
            <a:r>
              <a:rPr lang="en-US" sz="3200" dirty="0" smtClean="0"/>
              <a:t>Crisis</a:t>
            </a:r>
          </a:p>
        </p:txBody>
      </p:sp>
      <p:sp>
        <p:nvSpPr>
          <p:cNvPr id="4" name="TextBox 3"/>
          <p:cNvSpPr txBox="1"/>
          <p:nvPr/>
        </p:nvSpPr>
        <p:spPr>
          <a:xfrm>
            <a:off x="0" y="6334780"/>
            <a:ext cx="9144000" cy="523220"/>
          </a:xfrm>
          <a:prstGeom prst="rect">
            <a:avLst/>
          </a:prstGeom>
          <a:noFill/>
        </p:spPr>
        <p:txBody>
          <a:bodyPr wrap="square" rtlCol="0">
            <a:spAutoFit/>
          </a:bodyPr>
          <a:lstStyle/>
          <a:p>
            <a:pPr algn="ctr"/>
            <a:r>
              <a:rPr lang="en-US" sz="2800" b="1" dirty="0" smtClean="0"/>
              <a:t>The basic difference is trans-generation continuity</a:t>
            </a:r>
            <a:endParaRPr lang="en-US" sz="2800" b="1" dirty="0"/>
          </a:p>
        </p:txBody>
      </p:sp>
      <p:cxnSp>
        <p:nvCxnSpPr>
          <p:cNvPr id="9" name="Straight Arrow Connector 8"/>
          <p:cNvCxnSpPr/>
          <p:nvPr/>
        </p:nvCxnSpPr>
        <p:spPr>
          <a:xfrm>
            <a:off x="4038600" y="5105400"/>
            <a:ext cx="914400" cy="257908"/>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4038600" y="5638800"/>
            <a:ext cx="838200" cy="45720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4114800" y="4085492"/>
            <a:ext cx="914400" cy="257908"/>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4038600" y="4495800"/>
            <a:ext cx="838200" cy="45720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4038600" y="3048000"/>
            <a:ext cx="914400" cy="257908"/>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4038600" y="3429000"/>
            <a:ext cx="914400" cy="45720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4038600" y="1951892"/>
            <a:ext cx="838200" cy="257908"/>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4038600" y="2514600"/>
            <a:ext cx="914400" cy="38100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992369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800" b="1" dirty="0" smtClean="0"/>
              <a:t>Outcomes: Change does not = liberation</a:t>
            </a:r>
            <a:endParaRPr lang="en-US" sz="3800" b="1" dirty="0"/>
          </a:p>
        </p:txBody>
      </p:sp>
      <p:sp>
        <p:nvSpPr>
          <p:cNvPr id="4" name="TextBox 3"/>
          <p:cNvSpPr txBox="1"/>
          <p:nvPr/>
        </p:nvSpPr>
        <p:spPr>
          <a:xfrm>
            <a:off x="228600" y="1219200"/>
            <a:ext cx="8854091" cy="4524315"/>
          </a:xfrm>
          <a:prstGeom prst="rect">
            <a:avLst/>
          </a:prstGeom>
          <a:noFill/>
        </p:spPr>
        <p:txBody>
          <a:bodyPr wrap="none" rtlCol="0">
            <a:spAutoFit/>
          </a:bodyPr>
          <a:lstStyle/>
          <a:p>
            <a:r>
              <a:rPr lang="en-US" sz="2400" b="1" dirty="0" smtClean="0"/>
              <a:t>We elected politicians to run cities, states, and even a president.  </a:t>
            </a:r>
          </a:p>
          <a:p>
            <a:r>
              <a:rPr lang="en-US" sz="2400" b="1" dirty="0" smtClean="0"/>
              <a:t>But we are still not first class citizens.</a:t>
            </a:r>
          </a:p>
          <a:p>
            <a:endParaRPr lang="en-US" sz="2400" b="1" dirty="0"/>
          </a:p>
          <a:p>
            <a:r>
              <a:rPr lang="en-US" sz="2400" b="1" dirty="0" smtClean="0"/>
              <a:t>After the end of colonialism, Africa continues to suffer from </a:t>
            </a:r>
          </a:p>
          <a:p>
            <a:r>
              <a:rPr lang="en-US" sz="2400" b="1" dirty="0" smtClean="0"/>
              <a:t>neo-colonialism.</a:t>
            </a:r>
          </a:p>
          <a:p>
            <a:endParaRPr lang="en-US" sz="2400" b="1" dirty="0"/>
          </a:p>
          <a:p>
            <a:r>
              <a:rPr lang="en-US" sz="2400" b="1" dirty="0" smtClean="0"/>
              <a:t>Black Studies has delinked from the Black liberation movement and </a:t>
            </a:r>
          </a:p>
          <a:p>
            <a:r>
              <a:rPr lang="en-US" sz="2400" b="1" dirty="0" smtClean="0"/>
              <a:t>is dominated by public intellectuals who have betrayed the legacy.</a:t>
            </a:r>
          </a:p>
          <a:p>
            <a:endParaRPr lang="en-US" sz="2400" b="1" dirty="0"/>
          </a:p>
          <a:p>
            <a:r>
              <a:rPr lang="en-US" sz="2400" b="1" dirty="0" smtClean="0"/>
              <a:t>Black people have a declining quality of life – shorter life spans,</a:t>
            </a:r>
          </a:p>
          <a:p>
            <a:r>
              <a:rPr lang="en-US" sz="2400" b="1" dirty="0"/>
              <a:t>d</a:t>
            </a:r>
            <a:r>
              <a:rPr lang="en-US" sz="2400" b="1" dirty="0" smtClean="0"/>
              <a:t>rugs, all kinds of health crises, lower educational attainment,</a:t>
            </a:r>
          </a:p>
          <a:p>
            <a:r>
              <a:rPr lang="en-US" sz="2400" b="1" dirty="0"/>
              <a:t>a</a:t>
            </a:r>
            <a:r>
              <a:rPr lang="en-US" sz="2400" b="1" dirty="0" smtClean="0"/>
              <a:t>nd continued police abuse.</a:t>
            </a:r>
            <a:endParaRPr lang="en-US" sz="2400" b="1"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5257800"/>
            <a:ext cx="15240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262569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0"/>
            <a:ext cx="9597051" cy="923330"/>
          </a:xfrm>
          <a:prstGeom prst="rect">
            <a:avLst/>
          </a:prstGeom>
          <a:noFill/>
        </p:spPr>
        <p:txBody>
          <a:bodyPr wrap="none" rtlCol="0">
            <a:spAutoFit/>
          </a:bodyPr>
          <a:lstStyle/>
          <a:p>
            <a:r>
              <a:rPr lang="en-US" sz="5300" b="1" dirty="0" smtClean="0"/>
              <a:t>Obama: What debate is needed?</a:t>
            </a:r>
            <a:endParaRPr lang="en-US" sz="5300" b="1" dirty="0"/>
          </a:p>
        </p:txBody>
      </p:sp>
      <p:graphicFrame>
        <p:nvGraphicFramePr>
          <p:cNvPr id="3" name="Table 2"/>
          <p:cNvGraphicFramePr>
            <a:graphicFrameLocks noGrp="1"/>
          </p:cNvGraphicFramePr>
          <p:nvPr>
            <p:extLst>
              <p:ext uri="{D42A27DB-BD31-4B8C-83A1-F6EECF244321}">
                <p14:modId xmlns:p14="http://schemas.microsoft.com/office/powerpoint/2010/main" val="1912929854"/>
              </p:ext>
            </p:extLst>
          </p:nvPr>
        </p:nvGraphicFramePr>
        <p:xfrm>
          <a:off x="1483825" y="924560"/>
          <a:ext cx="6477000" cy="4485640"/>
        </p:xfrm>
        <a:graphic>
          <a:graphicData uri="http://schemas.openxmlformats.org/drawingml/2006/table">
            <a:tbl>
              <a:tblPr firstRow="1" bandRow="1">
                <a:tableStyleId>{5C22544A-7EE6-4342-B048-85BDC9FD1C3A}</a:tableStyleId>
              </a:tblPr>
              <a:tblGrid>
                <a:gridCol w="3238500"/>
                <a:gridCol w="3238500"/>
              </a:tblGrid>
              <a:tr h="370840">
                <a:tc>
                  <a:txBody>
                    <a:bodyPr/>
                    <a:lstStyle/>
                    <a:p>
                      <a:r>
                        <a:rPr lang="en-US" dirty="0" smtClean="0"/>
                        <a:t>2008 arguments for Obama</a:t>
                      </a:r>
                      <a:endParaRPr lang="en-US" dirty="0"/>
                    </a:p>
                  </a:txBody>
                  <a:tcPr/>
                </a:tc>
                <a:tc>
                  <a:txBody>
                    <a:bodyPr/>
                    <a:lstStyle/>
                    <a:p>
                      <a:r>
                        <a:rPr lang="en-US" dirty="0" smtClean="0"/>
                        <a:t>What has happened?</a:t>
                      </a:r>
                      <a:endParaRPr lang="en-US" dirty="0"/>
                    </a:p>
                  </a:txBody>
                  <a:tcPr/>
                </a:tc>
              </a:tr>
              <a:tr h="370840">
                <a:tc>
                  <a:txBody>
                    <a:bodyPr/>
                    <a:lstStyle/>
                    <a:p>
                      <a:r>
                        <a:rPr lang="en-US" dirty="0" smtClean="0"/>
                        <a:t>A Black President would be good for Black people, good for Africa</a:t>
                      </a:r>
                      <a:endParaRPr lang="en-US" dirty="0"/>
                    </a:p>
                  </a:txBody>
                  <a:tcPr/>
                </a:tc>
                <a:tc>
                  <a:txBody>
                    <a:bodyPr/>
                    <a:lstStyle/>
                    <a:p>
                      <a:r>
                        <a:rPr lang="en-US" dirty="0" smtClean="0"/>
                        <a:t>Blacks</a:t>
                      </a:r>
                      <a:r>
                        <a:rPr lang="en-US" baseline="0" dirty="0" smtClean="0"/>
                        <a:t> continue to suffer from all the usual problems and police abuse.  Obama invaded Libya and Killed its President, and now has US troops in Uganda!</a:t>
                      </a:r>
                      <a:endParaRPr lang="en-US" dirty="0"/>
                    </a:p>
                  </a:txBody>
                  <a:tcPr/>
                </a:tc>
              </a:tr>
              <a:tr h="370840">
                <a:tc>
                  <a:txBody>
                    <a:bodyPr/>
                    <a:lstStyle/>
                    <a:p>
                      <a:r>
                        <a:rPr lang="en-US" dirty="0" smtClean="0"/>
                        <a:t>The economy would improve, so people would get jobs and go back to work</a:t>
                      </a:r>
                      <a:endParaRPr lang="en-US" dirty="0"/>
                    </a:p>
                  </a:txBody>
                  <a:tcPr/>
                </a:tc>
                <a:tc>
                  <a:txBody>
                    <a:bodyPr/>
                    <a:lstStyle/>
                    <a:p>
                      <a:r>
                        <a:rPr lang="en-US" dirty="0" smtClean="0"/>
                        <a:t>He brought bankers into</a:t>
                      </a:r>
                      <a:r>
                        <a:rPr lang="en-US" baseline="0" dirty="0" smtClean="0"/>
                        <a:t> the White House, ignored the trade union movement in appointments, and unemployment rose!</a:t>
                      </a:r>
                      <a:endParaRPr lang="en-US" dirty="0"/>
                    </a:p>
                  </a:txBody>
                  <a:tcPr/>
                </a:tc>
              </a:tr>
              <a:tr h="370840">
                <a:tc>
                  <a:txBody>
                    <a:bodyPr/>
                    <a:lstStyle/>
                    <a:p>
                      <a:r>
                        <a:rPr lang="en-US" dirty="0" smtClean="0"/>
                        <a:t>Obama is a community organizer, and therefore would always side with the people over the corporate elites</a:t>
                      </a:r>
                      <a:endParaRPr lang="en-US" dirty="0"/>
                    </a:p>
                  </a:txBody>
                  <a:tcPr/>
                </a:tc>
                <a:tc>
                  <a:txBody>
                    <a:bodyPr/>
                    <a:lstStyle/>
                    <a:p>
                      <a:r>
                        <a:rPr lang="en-US" dirty="0" smtClean="0"/>
                        <a:t>What issue has he stood by us on – Health? Ending war? Student loans? Making those</a:t>
                      </a:r>
                      <a:r>
                        <a:rPr lang="en-US" baseline="0" dirty="0" smtClean="0"/>
                        <a:t> responsible serve time in jail?</a:t>
                      </a:r>
                      <a:endParaRPr lang="en-US" dirty="0"/>
                    </a:p>
                  </a:txBody>
                  <a:tcPr/>
                </a:tc>
              </a:tr>
            </a:tbl>
          </a:graphicData>
        </a:graphic>
      </p:graphicFrame>
      <p:sp>
        <p:nvSpPr>
          <p:cNvPr id="4" name="TextBox 3"/>
          <p:cNvSpPr txBox="1"/>
          <p:nvPr/>
        </p:nvSpPr>
        <p:spPr>
          <a:xfrm>
            <a:off x="164411" y="5638800"/>
            <a:ext cx="9115829" cy="1200329"/>
          </a:xfrm>
          <a:prstGeom prst="rect">
            <a:avLst/>
          </a:prstGeom>
          <a:noFill/>
        </p:spPr>
        <p:txBody>
          <a:bodyPr wrap="none" rtlCol="0">
            <a:spAutoFit/>
          </a:bodyPr>
          <a:lstStyle/>
          <a:p>
            <a:r>
              <a:rPr lang="en-US" sz="2400" b="1" i="1" dirty="0" smtClean="0"/>
              <a:t>Back to Martin King and Malcolm X:  Can Black liberation be achieved </a:t>
            </a:r>
          </a:p>
          <a:p>
            <a:r>
              <a:rPr lang="en-US" sz="2400" b="1" i="1" dirty="0" smtClean="0"/>
              <a:t>within capitalism?  Is a revolution needed for Black liberation?  King </a:t>
            </a:r>
          </a:p>
          <a:p>
            <a:r>
              <a:rPr lang="en-US" sz="2400" b="1" i="1" dirty="0" smtClean="0"/>
              <a:t>said he couldn’t wait.  Charlie Parker said “Now is the time.”</a:t>
            </a:r>
            <a:endParaRPr lang="en-US" sz="2400" b="1" i="1" dirty="0"/>
          </a:p>
        </p:txBody>
      </p:sp>
    </p:spTree>
    <p:extLst>
      <p:ext uri="{BB962C8B-B14F-4D97-AF65-F5344CB8AC3E}">
        <p14:creationId xmlns:p14="http://schemas.microsoft.com/office/powerpoint/2010/main" val="114772763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4750"/>
          <a:stretch/>
        </p:blipFill>
        <p:spPr bwMode="auto">
          <a:xfrm>
            <a:off x="304800" y="636351"/>
            <a:ext cx="2514600" cy="414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762000"/>
            <a:ext cx="2557586" cy="3967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5239" y="762000"/>
            <a:ext cx="2861561" cy="3967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28600" y="4953000"/>
            <a:ext cx="2085571" cy="646331"/>
          </a:xfrm>
          <a:prstGeom prst="rect">
            <a:avLst/>
          </a:prstGeom>
          <a:noFill/>
        </p:spPr>
        <p:txBody>
          <a:bodyPr wrap="none" rtlCol="0">
            <a:spAutoFit/>
          </a:bodyPr>
          <a:lstStyle/>
          <a:p>
            <a:r>
              <a:rPr lang="en-US" dirty="0" smtClean="0"/>
              <a:t>Henry Louis Gates &amp;</a:t>
            </a:r>
          </a:p>
          <a:p>
            <a:r>
              <a:rPr lang="en-US" dirty="0" smtClean="0"/>
              <a:t>Nellie McKay, </a:t>
            </a:r>
            <a:r>
              <a:rPr lang="en-US" dirty="0" err="1" smtClean="0"/>
              <a:t>eds</a:t>
            </a:r>
            <a:r>
              <a:rPr lang="en-US" dirty="0" smtClean="0"/>
              <a:t> </a:t>
            </a:r>
            <a:endParaRPr lang="en-US" dirty="0"/>
          </a:p>
        </p:txBody>
      </p:sp>
      <p:sp>
        <p:nvSpPr>
          <p:cNvPr id="3" name="TextBox 2"/>
          <p:cNvSpPr txBox="1"/>
          <p:nvPr/>
        </p:nvSpPr>
        <p:spPr>
          <a:xfrm>
            <a:off x="2962544" y="4992469"/>
            <a:ext cx="2066656" cy="646331"/>
          </a:xfrm>
          <a:prstGeom prst="rect">
            <a:avLst/>
          </a:prstGeom>
          <a:noFill/>
        </p:spPr>
        <p:txBody>
          <a:bodyPr wrap="none" rtlCol="0">
            <a:spAutoFit/>
          </a:bodyPr>
          <a:lstStyle/>
          <a:p>
            <a:r>
              <a:rPr lang="en-US" dirty="0" smtClean="0"/>
              <a:t>Manning </a:t>
            </a:r>
            <a:r>
              <a:rPr lang="en-US" dirty="0" err="1" smtClean="0"/>
              <a:t>Marable</a:t>
            </a:r>
            <a:r>
              <a:rPr lang="en-US" dirty="0" smtClean="0"/>
              <a:t> &amp;</a:t>
            </a:r>
          </a:p>
          <a:p>
            <a:r>
              <a:rPr lang="en-US" dirty="0" err="1" smtClean="0"/>
              <a:t>Leith</a:t>
            </a:r>
            <a:r>
              <a:rPr lang="en-US" dirty="0" smtClean="0"/>
              <a:t> </a:t>
            </a:r>
            <a:r>
              <a:rPr lang="en-US" dirty="0" err="1" smtClean="0"/>
              <a:t>Mullings</a:t>
            </a:r>
            <a:r>
              <a:rPr lang="en-US" dirty="0" smtClean="0"/>
              <a:t>, </a:t>
            </a:r>
            <a:r>
              <a:rPr lang="en-US" dirty="0" err="1" smtClean="0"/>
              <a:t>eds</a:t>
            </a:r>
            <a:endParaRPr lang="en-US" dirty="0"/>
          </a:p>
        </p:txBody>
      </p:sp>
      <p:sp>
        <p:nvSpPr>
          <p:cNvPr id="4" name="TextBox 3"/>
          <p:cNvSpPr txBox="1"/>
          <p:nvPr/>
        </p:nvSpPr>
        <p:spPr>
          <a:xfrm>
            <a:off x="5828739" y="4953000"/>
            <a:ext cx="2172261" cy="646331"/>
          </a:xfrm>
          <a:prstGeom prst="rect">
            <a:avLst/>
          </a:prstGeom>
          <a:noFill/>
        </p:spPr>
        <p:txBody>
          <a:bodyPr wrap="none" rtlCol="0">
            <a:spAutoFit/>
          </a:bodyPr>
          <a:lstStyle/>
          <a:p>
            <a:r>
              <a:rPr lang="en-US" dirty="0" err="1" smtClean="0"/>
              <a:t>Molefi</a:t>
            </a:r>
            <a:r>
              <a:rPr lang="en-US" dirty="0" smtClean="0"/>
              <a:t> </a:t>
            </a:r>
            <a:r>
              <a:rPr lang="en-US" dirty="0" err="1" smtClean="0"/>
              <a:t>Kete</a:t>
            </a:r>
            <a:r>
              <a:rPr lang="en-US" dirty="0" smtClean="0"/>
              <a:t> Asante &amp;</a:t>
            </a:r>
          </a:p>
          <a:p>
            <a:r>
              <a:rPr lang="en-US" dirty="0" smtClean="0"/>
              <a:t>Abu </a:t>
            </a:r>
            <a:r>
              <a:rPr lang="en-US" dirty="0" err="1" smtClean="0"/>
              <a:t>Abarry</a:t>
            </a:r>
            <a:r>
              <a:rPr lang="en-US" dirty="0" smtClean="0"/>
              <a:t>, </a:t>
            </a:r>
            <a:r>
              <a:rPr lang="en-US" dirty="0" err="1" smtClean="0"/>
              <a:t>eds</a:t>
            </a:r>
            <a:endParaRPr lang="en-US" dirty="0"/>
          </a:p>
        </p:txBody>
      </p:sp>
      <p:sp>
        <p:nvSpPr>
          <p:cNvPr id="5" name="TextBox 4"/>
          <p:cNvSpPr txBox="1"/>
          <p:nvPr/>
        </p:nvSpPr>
        <p:spPr>
          <a:xfrm>
            <a:off x="-76200" y="-76200"/>
            <a:ext cx="9482083" cy="769441"/>
          </a:xfrm>
          <a:prstGeom prst="rect">
            <a:avLst/>
          </a:prstGeom>
          <a:noFill/>
        </p:spPr>
        <p:txBody>
          <a:bodyPr wrap="none" rtlCol="0">
            <a:spAutoFit/>
          </a:bodyPr>
          <a:lstStyle/>
          <a:p>
            <a:r>
              <a:rPr lang="en-US" sz="4300" b="1" dirty="0" smtClean="0"/>
              <a:t>The Anthology as genre to study debate</a:t>
            </a:r>
            <a:endParaRPr lang="en-US" sz="4300" b="1" dirty="0"/>
          </a:p>
        </p:txBody>
      </p:sp>
      <p:sp>
        <p:nvSpPr>
          <p:cNvPr id="6" name="TextBox 5"/>
          <p:cNvSpPr txBox="1"/>
          <p:nvPr/>
        </p:nvSpPr>
        <p:spPr>
          <a:xfrm>
            <a:off x="0" y="5812304"/>
            <a:ext cx="9144000" cy="969496"/>
          </a:xfrm>
          <a:prstGeom prst="rect">
            <a:avLst/>
          </a:prstGeom>
          <a:noFill/>
        </p:spPr>
        <p:txBody>
          <a:bodyPr wrap="square" rtlCol="0">
            <a:spAutoFit/>
          </a:bodyPr>
          <a:lstStyle/>
          <a:p>
            <a:r>
              <a:rPr lang="en-US" sz="1900" b="1" i="1" dirty="0" smtClean="0"/>
              <a:t>Each of these volumes contains fundamental material, but the weakness  is their focus on diversity and not debate.  There is little focus on the key conferences and the main threads of inter-</a:t>
            </a:r>
            <a:r>
              <a:rPr lang="en-US" sz="1900" b="1" i="1" dirty="0" err="1" smtClean="0"/>
              <a:t>textuality</a:t>
            </a:r>
            <a:r>
              <a:rPr lang="en-US" sz="1900" b="1" i="1" dirty="0" smtClean="0"/>
              <a:t>.  This work remains to be done.  Together, they debate!</a:t>
            </a:r>
            <a:endParaRPr lang="en-US" sz="1900" b="1" i="1" dirty="0"/>
          </a:p>
        </p:txBody>
      </p:sp>
      <p:pic>
        <p:nvPicPr>
          <p:cNvPr id="512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0" y="4750594"/>
            <a:ext cx="450425" cy="40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0" y="5181600"/>
            <a:ext cx="369277"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29200" y="4763869"/>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00637" y="5233327"/>
            <a:ext cx="385763" cy="557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9"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54708" y="4800600"/>
            <a:ext cx="362636" cy="512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0143" t="30714" r="64357" b="56565"/>
          <a:stretch/>
        </p:blipFill>
        <p:spPr bwMode="auto">
          <a:xfrm>
            <a:off x="8061972" y="5338307"/>
            <a:ext cx="320028" cy="440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772763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650" y="152400"/>
            <a:ext cx="9194761" cy="4524315"/>
          </a:xfrm>
          <a:prstGeom prst="rect">
            <a:avLst/>
          </a:prstGeom>
          <a:noFill/>
        </p:spPr>
        <p:txBody>
          <a:bodyPr wrap="none" rtlCol="0">
            <a:spAutoFit/>
          </a:bodyPr>
          <a:lstStyle/>
          <a:p>
            <a:r>
              <a:rPr lang="en-US" sz="3200" b="1" i="1" dirty="0" smtClean="0"/>
              <a:t>Black Studies is the institutional home of the debates</a:t>
            </a:r>
          </a:p>
          <a:p>
            <a:r>
              <a:rPr lang="en-US" sz="3200" b="1" i="1" dirty="0"/>
              <a:t>b</a:t>
            </a:r>
            <a:r>
              <a:rPr lang="en-US" sz="3200" b="1" i="1" dirty="0" smtClean="0"/>
              <a:t>ut too often dogma or polite discourse eliminates </a:t>
            </a:r>
          </a:p>
          <a:p>
            <a:r>
              <a:rPr lang="en-US" sz="3200" b="1" i="1" dirty="0"/>
              <a:t>d</a:t>
            </a:r>
            <a:r>
              <a:rPr lang="en-US" sz="3200" b="1" i="1" dirty="0" smtClean="0"/>
              <a:t>ebate.  Critical questions for each campus to ask:</a:t>
            </a:r>
          </a:p>
          <a:p>
            <a:pPr marL="514350" indent="-514350">
              <a:buAutoNum type="arabicPeriod"/>
            </a:pPr>
            <a:r>
              <a:rPr lang="en-US" sz="3200" b="1" dirty="0" smtClean="0"/>
              <a:t>Have the Great Debates been studied on campus?</a:t>
            </a:r>
          </a:p>
          <a:p>
            <a:pPr marL="514350" indent="-514350">
              <a:buAutoNum type="arabicPeriod"/>
            </a:pPr>
            <a:r>
              <a:rPr lang="en-US" sz="3200" b="1" dirty="0" smtClean="0"/>
              <a:t>Have we trained our students to debate?</a:t>
            </a:r>
          </a:p>
          <a:p>
            <a:pPr marL="514350" indent="-514350">
              <a:buAutoNum type="arabicPeriod"/>
            </a:pPr>
            <a:r>
              <a:rPr lang="en-US" sz="3200" b="1" dirty="0" smtClean="0"/>
              <a:t>Do we always feature opposing views in debate?</a:t>
            </a:r>
          </a:p>
          <a:p>
            <a:pPr marL="514350" indent="-514350">
              <a:buAutoNum type="arabicPeriod"/>
            </a:pPr>
            <a:r>
              <a:rPr lang="en-US" sz="3200" b="1" dirty="0" smtClean="0"/>
              <a:t>Does our campus have a class bias? </a:t>
            </a:r>
          </a:p>
          <a:p>
            <a:pPr marL="514350" indent="-514350">
              <a:buAutoNum type="arabicPeriod"/>
            </a:pPr>
            <a:r>
              <a:rPr lang="en-US" sz="3200" b="1" dirty="0" smtClean="0"/>
              <a:t>Do we invite the community into our forums?</a:t>
            </a:r>
          </a:p>
          <a:p>
            <a:pPr marL="514350" indent="-514350">
              <a:buAutoNum type="arabicPeriod"/>
            </a:pPr>
            <a:r>
              <a:rPr lang="en-US" sz="3200" b="1" dirty="0" smtClean="0"/>
              <a:t>Do we encourage disagreements &amp; free thinking?</a:t>
            </a:r>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4657947"/>
            <a:ext cx="1600200" cy="2009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3632" y="4752332"/>
            <a:ext cx="1915168" cy="191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1"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r="5338"/>
          <a:stretch/>
        </p:blipFill>
        <p:spPr bwMode="auto">
          <a:xfrm>
            <a:off x="5804484" y="4724400"/>
            <a:ext cx="1586916" cy="2048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5872" r="7523"/>
          <a:stretch/>
        </p:blipFill>
        <p:spPr bwMode="auto">
          <a:xfrm>
            <a:off x="1830198" y="4752332"/>
            <a:ext cx="1979802" cy="1939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3"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33381" y="4752332"/>
            <a:ext cx="1382019" cy="2020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772763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135000"/>
                    </a14:imgEffect>
                  </a14:imgLayer>
                </a14:imgProps>
              </a:ext>
              <a:ext uri="{28A0092B-C50C-407E-A947-70E740481C1C}">
                <a14:useLocalDpi xmlns:a14="http://schemas.microsoft.com/office/drawing/2010/main" val="0"/>
              </a:ext>
            </a:extLst>
          </a:blip>
          <a:srcRect/>
          <a:stretch>
            <a:fillRect/>
          </a:stretch>
        </p:blipFill>
        <p:spPr bwMode="ltGray">
          <a:xfrm>
            <a:off x="0" y="-298524"/>
            <a:ext cx="9413007" cy="7308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6200" y="228600"/>
            <a:ext cx="9658157" cy="1107996"/>
          </a:xfrm>
          <a:prstGeom prst="rect">
            <a:avLst/>
          </a:prstGeom>
          <a:noFill/>
        </p:spPr>
        <p:txBody>
          <a:bodyPr wrap="none" rtlCol="0">
            <a:spAutoFit/>
          </a:bodyPr>
          <a:lstStyle/>
          <a:p>
            <a:pPr algn="ctr"/>
            <a:r>
              <a:rPr lang="en-US" sz="6400" b="1" dirty="0" smtClean="0"/>
              <a:t>So, why this lecture series?</a:t>
            </a:r>
            <a:endParaRPr lang="en-US" sz="6400" b="1" dirty="0"/>
          </a:p>
        </p:txBody>
      </p:sp>
      <p:sp>
        <p:nvSpPr>
          <p:cNvPr id="3" name="TextBox 2"/>
          <p:cNvSpPr txBox="1"/>
          <p:nvPr/>
        </p:nvSpPr>
        <p:spPr>
          <a:xfrm>
            <a:off x="117712" y="1295400"/>
            <a:ext cx="9270333" cy="5632311"/>
          </a:xfrm>
          <a:prstGeom prst="rect">
            <a:avLst/>
          </a:prstGeom>
          <a:noFill/>
        </p:spPr>
        <p:txBody>
          <a:bodyPr wrap="square" rtlCol="0">
            <a:spAutoFit/>
          </a:bodyPr>
          <a:lstStyle/>
          <a:p>
            <a:r>
              <a:rPr lang="en-US" sz="3000" b="1" dirty="0" smtClean="0"/>
              <a:t>Black Studies got caught in the post-modern malaise of believing there is no master narrative, so we had to revisit the basics.</a:t>
            </a:r>
          </a:p>
          <a:p>
            <a:pPr marL="342900" indent="-342900">
              <a:buAutoNum type="arabicPeriod"/>
            </a:pPr>
            <a:endParaRPr lang="en-US" sz="3000" b="1" dirty="0" smtClean="0"/>
          </a:p>
          <a:p>
            <a:r>
              <a:rPr lang="en-US" sz="3000" b="1" dirty="0" smtClean="0"/>
              <a:t>We have to prepare for the coming storm and get people ready for the next Great Debate.</a:t>
            </a:r>
          </a:p>
          <a:p>
            <a:endParaRPr lang="en-US" sz="3000" b="1" dirty="0" smtClean="0"/>
          </a:p>
          <a:p>
            <a:r>
              <a:rPr lang="en-US" sz="3000" b="1" dirty="0" smtClean="0"/>
              <a:t>Take legitimacy from the elites in the academic mainstream and affirm Black autonomous agency.</a:t>
            </a:r>
          </a:p>
          <a:p>
            <a:endParaRPr lang="en-US" sz="3000" b="1" dirty="0" smtClean="0"/>
          </a:p>
          <a:p>
            <a:r>
              <a:rPr lang="en-US" sz="3000" b="1" dirty="0" smtClean="0"/>
              <a:t>As Fanon has instructed, each generation has a mission.  </a:t>
            </a:r>
          </a:p>
          <a:p>
            <a:r>
              <a:rPr lang="en-US" sz="3000" b="1" dirty="0" smtClean="0"/>
              <a:t>It’s time to find ours once again.</a:t>
            </a:r>
            <a:endParaRPr lang="en-US" sz="3000" b="1" dirty="0"/>
          </a:p>
        </p:txBody>
      </p:sp>
    </p:spTree>
    <p:extLst>
      <p:ext uri="{BB962C8B-B14F-4D97-AF65-F5344CB8AC3E}">
        <p14:creationId xmlns:p14="http://schemas.microsoft.com/office/powerpoint/2010/main" val="227373549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76200"/>
            <a:ext cx="9212971" cy="8710077"/>
          </a:xfrm>
          <a:prstGeom prst="rect">
            <a:avLst/>
          </a:prstGeom>
          <a:noFill/>
        </p:spPr>
        <p:txBody>
          <a:bodyPr wrap="none" rtlCol="0">
            <a:spAutoFit/>
          </a:bodyPr>
          <a:lstStyle/>
          <a:p>
            <a:pPr algn="ctr"/>
            <a:r>
              <a:rPr lang="en-US" sz="4000" b="1" dirty="0" smtClean="0"/>
              <a:t>What have we learned about debates?</a:t>
            </a:r>
          </a:p>
          <a:p>
            <a:pPr marL="514350" indent="-514350">
              <a:buFont typeface="+mj-lt"/>
              <a:buAutoNum type="arabicPeriod"/>
            </a:pPr>
            <a:r>
              <a:rPr lang="en-US" sz="2800" b="1" dirty="0" smtClean="0"/>
              <a:t>Debates </a:t>
            </a:r>
            <a:r>
              <a:rPr lang="en-US" sz="2800" b="1" dirty="0" smtClean="0"/>
              <a:t>are fundamental for freedom consciousness.</a:t>
            </a:r>
          </a:p>
          <a:p>
            <a:pPr marL="514350" indent="-514350">
              <a:buFont typeface="+mj-lt"/>
              <a:buAutoNum type="arabicPeriod"/>
            </a:pPr>
            <a:r>
              <a:rPr lang="en-US" sz="2800" b="1" dirty="0" smtClean="0"/>
              <a:t>Modes </a:t>
            </a:r>
            <a:r>
              <a:rPr lang="en-US" sz="2800" b="1" dirty="0" smtClean="0"/>
              <a:t>of social disruption produce Great Debates</a:t>
            </a:r>
          </a:p>
          <a:p>
            <a:pPr marL="514350" indent="-514350">
              <a:buFont typeface="+mj-lt"/>
              <a:buAutoNum type="arabicPeriod"/>
            </a:pPr>
            <a:r>
              <a:rPr lang="en-US" sz="2800" b="1" dirty="0" smtClean="0"/>
              <a:t>Debates </a:t>
            </a:r>
            <a:r>
              <a:rPr lang="en-US" sz="2800" b="1" dirty="0" smtClean="0"/>
              <a:t>enlighten and polarize.</a:t>
            </a:r>
          </a:p>
          <a:p>
            <a:pPr marL="514350" indent="-514350">
              <a:buFont typeface="+mj-lt"/>
              <a:buAutoNum type="arabicPeriod"/>
            </a:pPr>
            <a:r>
              <a:rPr lang="en-US" sz="2800" b="1" dirty="0" smtClean="0"/>
              <a:t>Debates </a:t>
            </a:r>
            <a:r>
              <a:rPr lang="en-US" sz="2800" b="1" dirty="0" smtClean="0"/>
              <a:t>transform dogmatists when linked to practice.</a:t>
            </a:r>
          </a:p>
          <a:p>
            <a:pPr marL="514350" indent="-514350">
              <a:buFont typeface="+mj-lt"/>
              <a:buAutoNum type="arabicPeriod"/>
            </a:pPr>
            <a:r>
              <a:rPr lang="en-US" sz="2800" b="1" dirty="0" smtClean="0"/>
              <a:t>Inter-textuality </a:t>
            </a:r>
            <a:r>
              <a:rPr lang="en-US" sz="2800" b="1" dirty="0" smtClean="0"/>
              <a:t>is the key to unity, convergence.</a:t>
            </a:r>
          </a:p>
          <a:p>
            <a:pPr marL="514350" indent="-514350">
              <a:buFont typeface="+mj-lt"/>
              <a:buAutoNum type="arabicPeriod"/>
            </a:pPr>
            <a:r>
              <a:rPr lang="en-US" sz="2800" b="1" dirty="0" smtClean="0"/>
              <a:t>Debates </a:t>
            </a:r>
            <a:r>
              <a:rPr lang="en-US" sz="2800" b="1" dirty="0" smtClean="0"/>
              <a:t>are not won by votes.</a:t>
            </a:r>
          </a:p>
          <a:p>
            <a:pPr marL="514350" indent="-514350">
              <a:buFont typeface="+mj-lt"/>
              <a:buAutoNum type="arabicPeriod"/>
            </a:pPr>
            <a:r>
              <a:rPr lang="en-US" sz="2800" b="1" dirty="0" smtClean="0"/>
              <a:t>Debates </a:t>
            </a:r>
            <a:r>
              <a:rPr lang="en-US" sz="2800" b="1" dirty="0" smtClean="0"/>
              <a:t>are about the people not public intellectuals.</a:t>
            </a:r>
          </a:p>
          <a:p>
            <a:pPr marL="514350" indent="-514350">
              <a:buFont typeface="+mj-lt"/>
              <a:buAutoNum type="arabicPeriod"/>
            </a:pPr>
            <a:r>
              <a:rPr lang="en-US" sz="2800" b="1" dirty="0" smtClean="0"/>
              <a:t>Principles </a:t>
            </a:r>
            <a:r>
              <a:rPr lang="en-US" sz="2800" b="1" dirty="0" smtClean="0"/>
              <a:t>endure which ad hominem destroys.</a:t>
            </a:r>
          </a:p>
          <a:p>
            <a:pPr marL="514350" indent="-514350">
              <a:buFont typeface="+mj-lt"/>
              <a:buAutoNum type="arabicPeriod"/>
            </a:pPr>
            <a:r>
              <a:rPr lang="en-US" sz="2800" b="1" dirty="0" smtClean="0"/>
              <a:t>Great </a:t>
            </a:r>
            <a:r>
              <a:rPr lang="en-US" sz="2800" b="1" dirty="0" smtClean="0"/>
              <a:t>Debates never end, but are revisited often.</a:t>
            </a:r>
          </a:p>
          <a:p>
            <a:pPr marL="514350" indent="-514350">
              <a:buFont typeface="+mj-lt"/>
              <a:buAutoNum type="arabicPeriod"/>
            </a:pPr>
            <a:r>
              <a:rPr lang="en-US" sz="2800" b="1" dirty="0" smtClean="0"/>
              <a:t>Debates must be documented and archived.</a:t>
            </a:r>
          </a:p>
          <a:p>
            <a:pPr marL="514350" indent="-514350">
              <a:buFont typeface="+mj-lt"/>
              <a:buAutoNum type="arabicPeriod"/>
            </a:pPr>
            <a:r>
              <a:rPr lang="en-US" sz="2800" b="1" dirty="0" smtClean="0"/>
              <a:t>Debates must be the foundation of education.</a:t>
            </a:r>
          </a:p>
          <a:p>
            <a:pPr marL="514350" indent="-514350">
              <a:buFont typeface="+mj-lt"/>
              <a:buAutoNum type="arabicPeriod"/>
            </a:pPr>
            <a:r>
              <a:rPr lang="en-US" sz="2800" b="1" dirty="0" smtClean="0"/>
              <a:t>Debates must be inclusive of gender and generation.</a:t>
            </a:r>
          </a:p>
          <a:p>
            <a:r>
              <a:rPr lang="en-US" sz="5400" b="1" dirty="0" smtClean="0"/>
              <a:t>What is the next Great Debate?</a:t>
            </a:r>
          </a:p>
          <a:p>
            <a:pPr marL="342900" indent="-342900">
              <a:buAutoNum type="arabicPeriod"/>
            </a:pPr>
            <a:endParaRPr lang="en-US" sz="2800" b="1" dirty="0" smtClean="0"/>
          </a:p>
          <a:p>
            <a:pPr marL="342900" indent="-342900">
              <a:buAutoNum type="arabicPeriod"/>
            </a:pPr>
            <a:endParaRPr lang="en-US" sz="2800" b="1" dirty="0" smtClean="0"/>
          </a:p>
          <a:p>
            <a:pPr marL="342900" indent="-342900">
              <a:buAutoNum type="arabicPeriod"/>
            </a:pPr>
            <a:endParaRPr lang="en-US" sz="2800" b="1" dirty="0" smtClean="0"/>
          </a:p>
          <a:p>
            <a:pPr marL="342900" indent="-342900">
              <a:buAutoNum type="arabicPeriod"/>
            </a:pPr>
            <a:endParaRPr lang="en-US" sz="2800" b="1" dirty="0" smtClean="0"/>
          </a:p>
          <a:p>
            <a:pPr marL="342900" indent="-342900">
              <a:buAutoNum type="arabicPeriod"/>
            </a:pPr>
            <a:endParaRPr lang="en-US" dirty="0"/>
          </a:p>
        </p:txBody>
      </p:sp>
    </p:spTree>
    <p:extLst>
      <p:ext uri="{BB962C8B-B14F-4D97-AF65-F5344CB8AC3E}">
        <p14:creationId xmlns:p14="http://schemas.microsoft.com/office/powerpoint/2010/main" val="114772763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a:normAutofit fontScale="90000"/>
          </a:bodyPr>
          <a:lstStyle/>
          <a:p>
            <a:r>
              <a:rPr lang="en-US" b="1" dirty="0" smtClean="0"/>
              <a:t>Thank you for watching.</a:t>
            </a:r>
            <a:br>
              <a:rPr lang="en-US" b="1" dirty="0" smtClean="0"/>
            </a:br>
            <a:r>
              <a:rPr lang="en-US" b="1" dirty="0"/>
              <a:t/>
            </a:r>
            <a:br>
              <a:rPr lang="en-US" b="1" dirty="0"/>
            </a:br>
            <a:r>
              <a:rPr lang="en-US" dirty="0" smtClean="0"/>
              <a:t>Please send comments to</a:t>
            </a:r>
            <a:endParaRPr lang="en-US"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6463" y="3000374"/>
            <a:ext cx="6588337" cy="187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951635" y="5486400"/>
            <a:ext cx="5240730" cy="584775"/>
          </a:xfrm>
          <a:prstGeom prst="rect">
            <a:avLst/>
          </a:prstGeom>
          <a:noFill/>
        </p:spPr>
        <p:txBody>
          <a:bodyPr wrap="none" rtlCol="0">
            <a:spAutoFit/>
          </a:bodyPr>
          <a:lstStyle/>
          <a:p>
            <a:pPr algn="ctr"/>
            <a:r>
              <a:rPr lang="en-US" sz="3200" b="1" dirty="0" smtClean="0"/>
              <a:t>H-Afro-Am@H-Net.msu.edu </a:t>
            </a:r>
            <a:endParaRPr lang="en-US" sz="3200" b="1" dirty="0"/>
          </a:p>
        </p:txBody>
      </p:sp>
    </p:spTree>
    <p:extLst>
      <p:ext uri="{BB962C8B-B14F-4D97-AF65-F5344CB8AC3E}">
        <p14:creationId xmlns:p14="http://schemas.microsoft.com/office/powerpoint/2010/main" val="18056427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6173" y="76200"/>
            <a:ext cx="8601009" cy="5139869"/>
          </a:xfrm>
          <a:prstGeom prst="rect">
            <a:avLst/>
          </a:prstGeom>
          <a:noFill/>
        </p:spPr>
        <p:txBody>
          <a:bodyPr wrap="none" rtlCol="0">
            <a:spAutoFit/>
          </a:bodyPr>
          <a:lstStyle/>
          <a:p>
            <a:pPr algn="r"/>
            <a:r>
              <a:rPr lang="en-US" sz="4800" b="1" dirty="0" smtClean="0"/>
              <a:t>Lecture 4: Radical Black Tradition</a:t>
            </a:r>
          </a:p>
          <a:p>
            <a:pPr algn="r"/>
            <a:endParaRPr lang="en-US" sz="6000" b="1" dirty="0" smtClean="0"/>
          </a:p>
          <a:p>
            <a:pPr algn="r"/>
            <a:r>
              <a:rPr lang="en-US" sz="4400" b="1" dirty="0" err="1" smtClean="0"/>
              <a:t>Panafricanism</a:t>
            </a:r>
            <a:endParaRPr lang="en-US" sz="4400" b="1" dirty="0" smtClean="0"/>
          </a:p>
          <a:p>
            <a:pPr algn="r"/>
            <a:r>
              <a:rPr lang="en-US" sz="4400" b="1" dirty="0" smtClean="0"/>
              <a:t>Nationalism</a:t>
            </a:r>
          </a:p>
          <a:p>
            <a:pPr algn="r"/>
            <a:r>
              <a:rPr lang="en-US" sz="4400" b="1" dirty="0" smtClean="0"/>
              <a:t>Black Liberation</a:t>
            </a:r>
          </a:p>
          <a:p>
            <a:pPr algn="r"/>
            <a:r>
              <a:rPr lang="en-US" sz="4400" b="1" dirty="0" smtClean="0"/>
              <a:t>Feminism</a:t>
            </a:r>
          </a:p>
          <a:p>
            <a:pPr algn="r"/>
            <a:r>
              <a:rPr lang="en-US" sz="4400" b="1" dirty="0" smtClean="0"/>
              <a:t>Socialism</a:t>
            </a:r>
            <a:endParaRPr lang="en-US" sz="4400" b="1" dirty="0"/>
          </a:p>
        </p:txBody>
      </p:sp>
      <p:pic>
        <p:nvPicPr>
          <p:cNvPr id="6146" name="Picture 2"/>
          <p:cNvPicPr>
            <a:picLocks noChangeAspect="1" noChangeArrowheads="1"/>
          </p:cNvPicPr>
          <p:nvPr/>
        </p:nvPicPr>
        <p:blipFill>
          <a:blip r:embed="rId2" cstate="print"/>
          <a:srcRect/>
          <a:stretch>
            <a:fillRect/>
          </a:stretch>
        </p:blipFill>
        <p:spPr bwMode="auto">
          <a:xfrm>
            <a:off x="1143000" y="1143000"/>
            <a:ext cx="3505200" cy="5448677"/>
          </a:xfrm>
          <a:prstGeom prst="rect">
            <a:avLst/>
          </a:prstGeom>
          <a:noFill/>
          <a:ln w="9525">
            <a:noFill/>
            <a:miter lim="800000"/>
            <a:headEnd/>
            <a:tailEnd/>
          </a:ln>
        </p:spPr>
      </p:pic>
    </p:spTree>
    <p:extLst>
      <p:ext uri="{BB962C8B-B14F-4D97-AF65-F5344CB8AC3E}">
        <p14:creationId xmlns:p14="http://schemas.microsoft.com/office/powerpoint/2010/main" val="12777842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76200"/>
            <a:ext cx="9229258" cy="4401205"/>
          </a:xfrm>
          <a:prstGeom prst="rect">
            <a:avLst/>
          </a:prstGeom>
          <a:noFill/>
        </p:spPr>
        <p:txBody>
          <a:bodyPr wrap="none" rtlCol="0">
            <a:spAutoFit/>
          </a:bodyPr>
          <a:lstStyle/>
          <a:p>
            <a:r>
              <a:rPr lang="en-US" sz="2800" b="1" dirty="0" smtClean="0"/>
              <a:t>Tradition in everyday life has been torn apart by historical </a:t>
            </a:r>
          </a:p>
          <a:p>
            <a:r>
              <a:rPr lang="en-US" sz="2800" b="1" dirty="0" smtClean="0"/>
              <a:t>disruptions but never destroyed.  Black people survive </a:t>
            </a:r>
          </a:p>
          <a:p>
            <a:r>
              <a:rPr lang="en-US" sz="2800" b="1" dirty="0" smtClean="0"/>
              <a:t>through their appropriation of the past and their constant </a:t>
            </a:r>
          </a:p>
          <a:p>
            <a:r>
              <a:rPr lang="en-US" sz="2800" b="1" dirty="0" smtClean="0"/>
              <a:t>creative improvisation.  We live because we can make music </a:t>
            </a:r>
          </a:p>
          <a:p>
            <a:r>
              <a:rPr lang="en-US" sz="2800" b="1" dirty="0" smtClean="0"/>
              <a:t>in every aspect of our lives – always new/old music.</a:t>
            </a:r>
          </a:p>
          <a:p>
            <a:endParaRPr lang="en-US" sz="2800" b="1" dirty="0" smtClean="0"/>
          </a:p>
          <a:p>
            <a:r>
              <a:rPr lang="en-US" sz="2800" b="1" dirty="0" smtClean="0"/>
              <a:t>Tradition in ideological frameworks survive through the</a:t>
            </a:r>
          </a:p>
          <a:p>
            <a:r>
              <a:rPr lang="en-US" sz="2800" b="1" dirty="0" smtClean="0"/>
              <a:t>protection of dogma as a reference to combat the ever</a:t>
            </a:r>
          </a:p>
          <a:p>
            <a:r>
              <a:rPr lang="en-US" sz="2800" b="1" dirty="0" smtClean="0"/>
              <a:t>present problems that reproduce past oppression.  The </a:t>
            </a:r>
          </a:p>
          <a:p>
            <a:r>
              <a:rPr lang="en-US" sz="2800" b="1" dirty="0" smtClean="0"/>
              <a:t>elders and the books keep us going.  </a:t>
            </a:r>
            <a:endParaRPr lang="en-US" sz="2800" b="1" dirty="0"/>
          </a:p>
        </p:txBody>
      </p:sp>
      <p:pic>
        <p:nvPicPr>
          <p:cNvPr id="7170" name="Picture 2"/>
          <p:cNvPicPr>
            <a:picLocks noChangeAspect="1" noChangeArrowheads="1"/>
          </p:cNvPicPr>
          <p:nvPr/>
        </p:nvPicPr>
        <p:blipFill>
          <a:blip r:embed="rId2" cstate="print"/>
          <a:srcRect t="72657"/>
          <a:stretch>
            <a:fillRect/>
          </a:stretch>
        </p:blipFill>
        <p:spPr bwMode="auto">
          <a:xfrm>
            <a:off x="-1" y="4648200"/>
            <a:ext cx="9753601" cy="2667000"/>
          </a:xfrm>
          <a:prstGeom prst="rect">
            <a:avLst/>
          </a:prstGeom>
          <a:noFill/>
          <a:ln w="9525">
            <a:noFill/>
            <a:miter lim="800000"/>
            <a:headEnd/>
            <a:tailEnd/>
          </a:ln>
        </p:spPr>
      </p:pic>
    </p:spTree>
    <p:extLst>
      <p:ext uri="{BB962C8B-B14F-4D97-AF65-F5344CB8AC3E}">
        <p14:creationId xmlns:p14="http://schemas.microsoft.com/office/powerpoint/2010/main" val="24800740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457200"/>
            <a:ext cx="5334000" cy="5806718"/>
          </a:xfrm>
          <a:prstGeom prst="rect">
            <a:avLst/>
          </a:prstGeom>
          <a:noFill/>
        </p:spPr>
        <p:txBody>
          <a:bodyPr wrap="square" rtlCol="0">
            <a:spAutoFit/>
          </a:bodyPr>
          <a:lstStyle/>
          <a:p>
            <a:pPr>
              <a:spcAft>
                <a:spcPts val="400"/>
              </a:spcAft>
            </a:pPr>
            <a:r>
              <a:rPr lang="en-US" sz="4000" b="1" dirty="0" smtClean="0"/>
              <a:t>Outline of Lecture #5:</a:t>
            </a:r>
          </a:p>
          <a:p>
            <a:pPr marL="404813" indent="-404813">
              <a:spcAft>
                <a:spcPts val="400"/>
              </a:spcAft>
              <a:buAutoNum type="arabicPeriod"/>
            </a:pPr>
            <a:r>
              <a:rPr lang="en-US" sz="2800" b="1" dirty="0" smtClean="0"/>
              <a:t>What is debate?</a:t>
            </a:r>
          </a:p>
          <a:p>
            <a:pPr marL="404813" indent="-404813">
              <a:spcAft>
                <a:spcPts val="400"/>
              </a:spcAft>
              <a:buAutoNum type="arabicPeriod"/>
            </a:pPr>
            <a:r>
              <a:rPr lang="en-US" sz="2800" b="1" dirty="0" smtClean="0"/>
              <a:t>What is a great </a:t>
            </a:r>
            <a:r>
              <a:rPr lang="en-US" sz="2800" b="1" dirty="0"/>
              <a:t>A</a:t>
            </a:r>
            <a:r>
              <a:rPr lang="en-US" sz="2800" b="1" dirty="0" smtClean="0"/>
              <a:t>frican American debate?</a:t>
            </a:r>
          </a:p>
          <a:p>
            <a:pPr marL="404813" indent="-404813">
              <a:spcAft>
                <a:spcPts val="400"/>
              </a:spcAft>
            </a:pPr>
            <a:r>
              <a:rPr lang="en-US" sz="2800" b="1" dirty="0" smtClean="0"/>
              <a:t>3.  What can we learn from the Emancipation Debate?</a:t>
            </a:r>
          </a:p>
          <a:p>
            <a:pPr marL="404813" indent="-404813">
              <a:spcAft>
                <a:spcPts val="400"/>
              </a:spcAft>
            </a:pPr>
            <a:r>
              <a:rPr lang="en-US" sz="2800" b="1" dirty="0" smtClean="0"/>
              <a:t>4.  What can we learn from the Self-Determination Debate?</a:t>
            </a:r>
          </a:p>
          <a:p>
            <a:pPr marL="404813" indent="-404813">
              <a:spcAft>
                <a:spcPts val="400"/>
              </a:spcAft>
              <a:buAutoNum type="arabicPeriod" startAt="5"/>
            </a:pPr>
            <a:r>
              <a:rPr lang="en-US" sz="2800" b="1" dirty="0" smtClean="0"/>
              <a:t>What can we learn from the Black Liberation Debate?</a:t>
            </a:r>
          </a:p>
          <a:p>
            <a:pPr marL="404813" indent="-404813">
              <a:spcAft>
                <a:spcPts val="400"/>
              </a:spcAft>
            </a:pPr>
            <a:r>
              <a:rPr lang="en-US" sz="2800" b="1" dirty="0" smtClean="0"/>
              <a:t>6.  What is the next Great Debate?</a:t>
            </a:r>
          </a:p>
          <a:p>
            <a:pPr marL="404813" indent="-404813">
              <a:spcAft>
                <a:spcPts val="400"/>
              </a:spcAft>
            </a:pPr>
            <a:r>
              <a:rPr lang="en-US" sz="2800" b="1" dirty="0" smtClean="0"/>
              <a:t>7.  Why this lecture series?</a:t>
            </a:r>
            <a:endParaRPr lang="en-US" sz="2800" b="1"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0200" y="528221"/>
            <a:ext cx="3479862" cy="5567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77276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6200"/>
            <a:ext cx="9144000" cy="7355860"/>
          </a:xfrm>
          <a:prstGeom prst="rect">
            <a:avLst/>
          </a:prstGeom>
          <a:noFill/>
        </p:spPr>
        <p:txBody>
          <a:bodyPr wrap="square" rtlCol="0">
            <a:spAutoFit/>
          </a:bodyPr>
          <a:lstStyle/>
          <a:p>
            <a:r>
              <a:rPr lang="en-US" sz="4400" b="1" dirty="0" smtClean="0"/>
              <a:t>What is the canon of Black thought? </a:t>
            </a:r>
          </a:p>
          <a:p>
            <a:r>
              <a:rPr lang="en-US" sz="3200" b="1" dirty="0" smtClean="0"/>
              <a:t>A canon is usually a set of essential readings,  what must be read to understand the subject.  Black literary scholars have argued that the canon of literature can’t be limited to the West, and ignore the literature of the global south (Asia, Africa, and Latin America), and the canon of American Literature certainly cant exclude Black writers.  But we ask a different question.  What is the canon of Black thought?  What are the essential texts  that define the tradition of ideological frameworks?  What does everyone need to know?  No single text will do.</a:t>
            </a:r>
            <a:endParaRPr lang="en-US" sz="3200" dirty="0" smtClean="0"/>
          </a:p>
          <a:p>
            <a:r>
              <a:rPr lang="en-US" sz="3200" b="1" i="1" dirty="0" smtClean="0"/>
              <a:t>We want to point </a:t>
            </a:r>
            <a:r>
              <a:rPr lang="en-US" sz="3200" b="1" i="1" u="sng" dirty="0" smtClean="0"/>
              <a:t>past dogma to debate</a:t>
            </a:r>
            <a:r>
              <a:rPr lang="en-US" sz="3200" b="1" i="1" dirty="0" smtClean="0"/>
              <a:t>. </a:t>
            </a:r>
            <a:endParaRPr lang="en-US" sz="3200" i="1" dirty="0" smtClean="0"/>
          </a:p>
          <a:p>
            <a:endParaRPr lang="en-US" sz="4400" b="1" dirty="0" smtClean="0"/>
          </a:p>
        </p:txBody>
      </p:sp>
    </p:spTree>
    <p:extLst>
      <p:ext uri="{BB962C8B-B14F-4D97-AF65-F5344CB8AC3E}">
        <p14:creationId xmlns:p14="http://schemas.microsoft.com/office/powerpoint/2010/main" val="114772763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6167</TotalTime>
  <Words>4161</Words>
  <Application>Microsoft Office PowerPoint</Application>
  <PresentationFormat>On-screen Show (4:3)</PresentationFormat>
  <Paragraphs>550</Paragraphs>
  <Slides>56</Slides>
  <Notes>1</Notes>
  <HiddenSlides>0</HiddenSlides>
  <MMClips>2</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Outcomes: Change does not = liberation</vt:lpstr>
      <vt:lpstr>PowerPoint Presentation</vt:lpstr>
      <vt:lpstr>PowerPoint Presentation</vt:lpstr>
      <vt:lpstr>PowerPoint Presentation</vt:lpstr>
      <vt:lpstr>PowerPoint Presentation</vt:lpstr>
      <vt:lpstr>PowerPoint Presentation</vt:lpstr>
      <vt:lpstr>Thank you for watching.  Please send comments to</vt:lpstr>
    </vt:vector>
  </TitlesOfParts>
  <Company>University of Illinois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mcworter</dc:creator>
  <cp:lastModifiedBy>Kate Williams</cp:lastModifiedBy>
  <cp:revision>224</cp:revision>
  <cp:lastPrinted>2011-11-08T02:54:15Z</cp:lastPrinted>
  <dcterms:created xsi:type="dcterms:W3CDTF">2011-10-31T21:44:39Z</dcterms:created>
  <dcterms:modified xsi:type="dcterms:W3CDTF">2017-04-04T00:14:25Z</dcterms:modified>
</cp:coreProperties>
</file>